
<file path=[Content_Types].xml><?xml version="1.0" encoding="utf-8"?>
<Types xmlns="http://schemas.openxmlformats.org/package/2006/content-types">
  <Default Extension="xml" ContentType="application/xml"/>
  <Default Extension="wmf" ContentType="image/x-wmf"/>
  <Default Extension="rels" ContentType="application/vnd.openxmlformats-package.relationships+xml"/>
  <Default Extension="emf" ContentType="image/x-emf"/>
  <Default Extension="vml" ContentType="application/vnd.openxmlformats-officedocument.vmlDrawing"/>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19"/>
  </p:notesMasterIdLst>
  <p:sldIdLst>
    <p:sldId id="256" r:id="rId2"/>
    <p:sldId id="469" r:id="rId3"/>
    <p:sldId id="467" r:id="rId4"/>
    <p:sldId id="430" r:id="rId5"/>
    <p:sldId id="557" r:id="rId6"/>
    <p:sldId id="433" r:id="rId7"/>
    <p:sldId id="434" r:id="rId8"/>
    <p:sldId id="466" r:id="rId9"/>
    <p:sldId id="468" r:id="rId10"/>
    <p:sldId id="471" r:id="rId11"/>
    <p:sldId id="470" r:id="rId12"/>
    <p:sldId id="473" r:id="rId13"/>
    <p:sldId id="431" r:id="rId14"/>
    <p:sldId id="432" r:id="rId15"/>
    <p:sldId id="464" r:id="rId16"/>
    <p:sldId id="465" r:id="rId17"/>
    <p:sldId id="435" r:id="rId18"/>
    <p:sldId id="555" r:id="rId19"/>
    <p:sldId id="474" r:id="rId20"/>
    <p:sldId id="472" r:id="rId21"/>
    <p:sldId id="438" r:id="rId22"/>
    <p:sldId id="490" r:id="rId23"/>
    <p:sldId id="491" r:id="rId24"/>
    <p:sldId id="492" r:id="rId25"/>
    <p:sldId id="494" r:id="rId26"/>
    <p:sldId id="483" r:id="rId27"/>
    <p:sldId id="482" r:id="rId28"/>
    <p:sldId id="485" r:id="rId29"/>
    <p:sldId id="487" r:id="rId30"/>
    <p:sldId id="514" r:id="rId31"/>
    <p:sldId id="484" r:id="rId32"/>
    <p:sldId id="519" r:id="rId33"/>
    <p:sldId id="550" r:id="rId34"/>
    <p:sldId id="551" r:id="rId35"/>
    <p:sldId id="552" r:id="rId36"/>
    <p:sldId id="520" r:id="rId37"/>
    <p:sldId id="518" r:id="rId38"/>
    <p:sldId id="501" r:id="rId39"/>
    <p:sldId id="523" r:id="rId40"/>
    <p:sldId id="522" r:id="rId41"/>
    <p:sldId id="524" r:id="rId42"/>
    <p:sldId id="517" r:id="rId43"/>
    <p:sldId id="525" r:id="rId44"/>
    <p:sldId id="526" r:id="rId45"/>
    <p:sldId id="527" r:id="rId46"/>
    <p:sldId id="545" r:id="rId47"/>
    <p:sldId id="546" r:id="rId48"/>
    <p:sldId id="594" r:id="rId49"/>
    <p:sldId id="515" r:id="rId50"/>
    <p:sldId id="509" r:id="rId51"/>
    <p:sldId id="511" r:id="rId52"/>
    <p:sldId id="548" r:id="rId53"/>
    <p:sldId id="506" r:id="rId54"/>
    <p:sldId id="512" r:id="rId55"/>
    <p:sldId id="513" r:id="rId56"/>
    <p:sldId id="499" r:id="rId57"/>
    <p:sldId id="463" r:id="rId58"/>
    <p:sldId id="488" r:id="rId59"/>
    <p:sldId id="495" r:id="rId60"/>
    <p:sldId id="496" r:id="rId61"/>
    <p:sldId id="497" r:id="rId62"/>
    <p:sldId id="528" r:id="rId63"/>
    <p:sldId id="529" r:id="rId64"/>
    <p:sldId id="530" r:id="rId65"/>
    <p:sldId id="531" r:id="rId66"/>
    <p:sldId id="532" r:id="rId67"/>
    <p:sldId id="533" r:id="rId68"/>
    <p:sldId id="534" r:id="rId69"/>
    <p:sldId id="535" r:id="rId70"/>
    <p:sldId id="536" r:id="rId71"/>
    <p:sldId id="537" r:id="rId72"/>
    <p:sldId id="538" r:id="rId73"/>
    <p:sldId id="539" r:id="rId74"/>
    <p:sldId id="540" r:id="rId75"/>
    <p:sldId id="541" r:id="rId76"/>
    <p:sldId id="542" r:id="rId77"/>
    <p:sldId id="543" r:id="rId78"/>
    <p:sldId id="549" r:id="rId79"/>
    <p:sldId id="553" r:id="rId80"/>
    <p:sldId id="554" r:id="rId81"/>
    <p:sldId id="556" r:id="rId82"/>
    <p:sldId id="558" r:id="rId83"/>
    <p:sldId id="559" r:id="rId84"/>
    <p:sldId id="560" r:id="rId85"/>
    <p:sldId id="561" r:id="rId86"/>
    <p:sldId id="562" r:id="rId87"/>
    <p:sldId id="563" r:id="rId88"/>
    <p:sldId id="569" r:id="rId89"/>
    <p:sldId id="568" r:id="rId90"/>
    <p:sldId id="564" r:id="rId91"/>
    <p:sldId id="565" r:id="rId92"/>
    <p:sldId id="566" r:id="rId93"/>
    <p:sldId id="567" r:id="rId94"/>
    <p:sldId id="570" r:id="rId95"/>
    <p:sldId id="571" r:id="rId96"/>
    <p:sldId id="577" r:id="rId97"/>
    <p:sldId id="579" r:id="rId98"/>
    <p:sldId id="580" r:id="rId99"/>
    <p:sldId id="581" r:id="rId100"/>
    <p:sldId id="582" r:id="rId101"/>
    <p:sldId id="583" r:id="rId102"/>
    <p:sldId id="584" r:id="rId103"/>
    <p:sldId id="588" r:id="rId104"/>
    <p:sldId id="589" r:id="rId105"/>
    <p:sldId id="590" r:id="rId106"/>
    <p:sldId id="591" r:id="rId107"/>
    <p:sldId id="585" r:id="rId108"/>
    <p:sldId id="587" r:id="rId109"/>
    <p:sldId id="586" r:id="rId110"/>
    <p:sldId id="572" r:id="rId111"/>
    <p:sldId id="573" r:id="rId112"/>
    <p:sldId id="575" r:id="rId113"/>
    <p:sldId id="574" r:id="rId114"/>
    <p:sldId id="576" r:id="rId115"/>
    <p:sldId id="578" r:id="rId116"/>
    <p:sldId id="592" r:id="rId117"/>
    <p:sldId id="593"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間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淡色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02" autoAdjust="0"/>
  </p:normalViewPr>
  <p:slideViewPr>
    <p:cSldViewPr snapToGrid="0" snapToObjects="1">
      <p:cViewPr>
        <p:scale>
          <a:sx n="75" d="100"/>
          <a:sy n="75" d="100"/>
        </p:scale>
        <p:origin x="-744" y="-136"/>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interSettings" Target="printerSettings/printerSettings1.bin"/><Relationship Id="rId121" Type="http://schemas.openxmlformats.org/officeDocument/2006/relationships/presProps" Target="presProps.xml"/><Relationship Id="rId122" Type="http://schemas.openxmlformats.org/officeDocument/2006/relationships/viewProps" Target="viewProps.xml"/><Relationship Id="rId123" Type="http://schemas.openxmlformats.org/officeDocument/2006/relationships/theme" Target="theme/theme1.xml"/><Relationship Id="rId12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 Id="rId3"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EB1001-18CB-6041-B7FC-68F0861ED5EE}" type="datetimeFigureOut">
              <a:rPr kumimoji="1" lang="ja-JP" altLang="en-US" smtClean="0"/>
              <a:t>17/01/01</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925BB-668C-E24E-8542-2376FA4A49EF}" type="slidenum">
              <a:rPr kumimoji="1" lang="ja-JP" altLang="en-US" smtClean="0"/>
              <a:t>‹#›</a:t>
            </a:fld>
            <a:endParaRPr kumimoji="1" lang="ja-JP" altLang="en-US"/>
          </a:p>
        </p:txBody>
      </p:sp>
    </p:spTree>
    <p:extLst>
      <p:ext uri="{BB962C8B-B14F-4D97-AF65-F5344CB8AC3E}">
        <p14:creationId xmlns:p14="http://schemas.microsoft.com/office/powerpoint/2010/main" val="4040289507"/>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Id: #a20000119075824 (reply, thread) Date: Wed Jan 19 07:58:24 2000 In-Reply-To: a0054.html#a20000118213216 </a:t>
            </a:r>
          </a:p>
          <a:p>
            <a:r>
              <a:rPr kumimoji="1" lang="en-US" altLang="ja-JP" dirty="0" smtClean="0"/>
              <a:t>Name: </a:t>
            </a:r>
            <a:r>
              <a:rPr kumimoji="1" lang="ja-JP" altLang="en-US" dirty="0" smtClean="0"/>
              <a:t>田崎 </a:t>
            </a:r>
            <a:endParaRPr kumimoji="1" lang="en-US" altLang="ja-JP" dirty="0" smtClean="0"/>
          </a:p>
          <a:p>
            <a:r>
              <a:rPr kumimoji="1" lang="en-US" altLang="ja-JP" dirty="0" smtClean="0"/>
              <a:t>Subject: </a:t>
            </a:r>
            <a:r>
              <a:rPr kumimoji="1" lang="ja-JP" altLang="en-US" dirty="0" smtClean="0"/>
              <a:t>フラクタル</a:t>
            </a:r>
            <a:endParaRPr kumimoji="1" lang="en-US" altLang="ja-JP" dirty="0" smtClean="0"/>
          </a:p>
          <a:p>
            <a:endParaRPr kumimoji="1" lang="en-US" altLang="ja-JP" dirty="0" smtClean="0"/>
          </a:p>
          <a:p>
            <a:r>
              <a:rPr kumimoji="1" lang="ja-JP" altLang="en-US" dirty="0" smtClean="0"/>
              <a:t> フラクタルに関連するテーマを無謀にも二つに大別すると 次のようになると思う。 雷の写真をとるとフラクタルになってるとか、 煙突についたすすがフラクタルだ、 みたいな「自然に出てくるフラクタル」については、 「どういう理由でこんなパターンが出る？」 「マクロなパターンを決める法則性があるのか？」 「なんでフラクタルになるんじゃ？」 といったことが疑問になります。 他方、再帰的な規則できちんと作った「素姓の正しい」フラクタル （シェルピンスキー・ガスケットとかシェルピンスキー・カーペットとか） はフラクタルであることには何ら不思議はないけれど、 数学（や物理）にとっての新しい素材と見ることができる。 とくに、新しい素材を扱うことで、数学を「鍛える」ことができる。 （鴨さんの計算可能性の研究は、そういう方向のものと勝手に理解しているけど、 ちがったらすみません。） たとえば、（規則的な）フラクタルの上で解析学を作ってみようと思うと、 一筋縄ではいかない。 そこでいろいろがんばっていると、 新しい知見が得られる。 ぼくに身近な研究分野で「フラクタル」という言葉がどの程度つかわれるか （いい加減なまとめ）； スピン系（磁石のモデル）などが相転移をおこすとき、 臨界温度でスピンの描くパターンがフラクタル的になる。 これは「臨界現象の研究」という歴史のある重要なテーマなので、 「フラクタルも出る」と言及する程度。 話の発端になった、確率モデルでの一連のランダムフラクタルの研究は、 最近はあまり流行らなくなったけれど、 けっこう「フラクタル」というキーワードでくくられているかな。 （でも、パーコレーションとかランダムウォークとかは歴史のあるテーマなので、 いちいち「フラクタル」を看板にはしないみたい。） 以上は上の分類の前者。 数理物理というか、むしろ確率論では、 「フラクタル上の確率過程」とか「フラクタル上の解析」 というような言い方も耳にする。 これは、上の分類の後者です。 ちょとラフですが、雰囲気は伝わるでしょうか？</a:t>
            </a:r>
            <a:endParaRPr kumimoji="1" lang="en-US" altLang="ja-JP" dirty="0" smtClean="0"/>
          </a:p>
          <a:p>
            <a:endParaRPr kumimoji="1" lang="en-US" altLang="ja-JP" dirty="0" smtClean="0"/>
          </a:p>
          <a:p>
            <a:r>
              <a:rPr kumimoji="1" lang="en-US" altLang="ja-JP" dirty="0" smtClean="0"/>
              <a:t>Name: </a:t>
            </a:r>
            <a:r>
              <a:rPr kumimoji="1" lang="ja-JP" altLang="en-US" dirty="0" smtClean="0"/>
              <a:t>鴨 浩靖 </a:t>
            </a:r>
            <a:endParaRPr kumimoji="1" lang="en-US" altLang="ja-JP" dirty="0" smtClean="0"/>
          </a:p>
          <a:p>
            <a:r>
              <a:rPr kumimoji="1" lang="en-US" altLang="ja-JP" dirty="0" smtClean="0"/>
              <a:t>Subject: </a:t>
            </a:r>
            <a:r>
              <a:rPr kumimoji="1" lang="ja-JP" altLang="en-US" dirty="0" smtClean="0"/>
              <a:t>フラクタル</a:t>
            </a:r>
            <a:endParaRPr kumimoji="1" lang="en-US" altLang="ja-JP" dirty="0" smtClean="0"/>
          </a:p>
          <a:p>
            <a:r>
              <a:rPr kumimoji="1" lang="ja-JP" altLang="en-US" dirty="0" smtClean="0"/>
              <a:t> マンデルブローが「フラクタル」と言い出したころは、自己相似性と非整数次元とは混同されていました。当時はそれでもよかったんです。「フラクタル」という言葉を使うことに、「従来の研究対象」に対する「それ以外」に目を向けさせる意義があったからです。 今は、もう、そんな段階ではありません。「フラクタル」な対象が、すでに、「従来の研究対象」になってきているのだから、わざわざ、「フラクタル」なんて曖昧なキーワードを使うことに、利点はありません。</a:t>
            </a:r>
            <a:endParaRPr kumimoji="1" lang="en-US" altLang="ja-JP" dirty="0" smtClean="0"/>
          </a:p>
          <a:p>
            <a:endParaRPr kumimoji="1" lang="en-US" altLang="ja-JP" dirty="0" smtClean="0"/>
          </a:p>
          <a:p>
            <a:r>
              <a:rPr kumimoji="1" lang="en-US" altLang="ja-JP" dirty="0" smtClean="0"/>
              <a:t>Subject: </a:t>
            </a:r>
            <a:r>
              <a:rPr kumimoji="1" lang="ja-JP" altLang="en-US" smtClean="0"/>
              <a:t>サイエンス・ウォーズについて（蛇足文） （単純に理科系、文科系ということにしますが、）サイエンス・ウォーズについて、「文科系の人、理科系の一次資料を読め」と言いましたが、理科系側にも何か言っておいた方が議論の発展があるかなと思います（ぼくは「対立命題が発展を生むよ」主義なんです）。このテーマについてどこかに書くときには、以下の視点を入れると思います。（すでにどなたか議論しておられたら蛇足ですが） この問題はかなり熟考して議論しないと、理科系が自分の首を締めることになりかねないなあ、が感想です。というのが、投稿して掲載される論文の「信頼性」をどの程度まで査読で確保する必要があるかという問題があるから。ぼくの所属している学会はどこでも、査読で内容の正しさまで保証する必要はなくて、「とりあえず掲載して誌上で議論を深める」という立場です。 この原則が大事なのは、まったく新しい理論が投稿されたときなどです。湯川さんの中間子理論など、中間子の実在が実証されていない論文ですから、「それは空論」と落としてしまっては、その分野のほんとうの発展がなくなってしまいます。とりあえず掲載してみて、その論文からどんな新展開が生まれてくるか、そんな実績を積むことによって、論文の価値がだんだんわかってきます。何の展開もなければ紙クズ（そんな論文はどこでもたくさんある）、後で間違いとわかった論文は著者が恥をかくか、いやそれでもなかなか面白かったとなるか、学術誌はそんな運営なんでしょうね。たった１つの宝石をリジェクトしないために、１００の紙クズを載せるのもやむをえずというところでしょうか。（この原則がないと紙とエンピツ理論のぼくなんか切実なんです） この論点を入れると、ウォーズ論はなかなか難しそう。田崎さんがあまり自分の意見を入れずに翻訳されたのは賢明な方針かなと思います。「２つの文化」という伝統的大問題があって、その点で非常な興味を持ちます。ただソーカルの事件だけを中心にして議論するのは、理科系側にも少々問題かとも思います。本は自分の問題意識をもって読んだほうが面白いしよくわかるので、ソーカルらがこんな問題に触れてどう言っているかを楽しみにしています。 なお、スノーの「２つの文化」を立花隆さんが引用していたとき、自分の印象と違和感を感じて、元の本と対照してみたら、立花さんは原文にあちこち手を入れて、強める表現に変えてるんですね。なるほどなあ、これで営業やってる人だから仕方がないか。（だからぼくは立花さんなどは引用したことないんですが）</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a:t>
            </a:fld>
            <a:endParaRPr kumimoji="1" lang="ja-JP" altLang="en-US"/>
          </a:p>
        </p:txBody>
      </p:sp>
    </p:spTree>
    <p:extLst>
      <p:ext uri="{BB962C8B-B14F-4D97-AF65-F5344CB8AC3E}">
        <p14:creationId xmlns:p14="http://schemas.microsoft.com/office/powerpoint/2010/main" val="3917496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学歴や資格というのは過去の実績を第三者が証明するものに過ぎず、これからの未来の生活を保証するものではない</a:t>
            </a:r>
            <a:endParaRPr kumimoji="1" lang="en-US" altLang="ja-JP" dirty="0" smtClean="0"/>
          </a:p>
          <a:p>
            <a:endParaRPr kumimoji="1" lang="en-US" altLang="ja-JP" dirty="0" smtClean="0"/>
          </a:p>
          <a:p>
            <a:r>
              <a:rPr kumimoji="1" lang="ja-JP" altLang="en-US" dirty="0" smtClean="0"/>
              <a:t>今のような仕事がなくなっていく時代に必要なのは、学歴や資格を取る力なのではなくて、自ら世の中が求めているモノに気づき、価値を見出し、仕事を生み出すことのできる力なのです。</a:t>
            </a:r>
            <a:endParaRPr kumimoji="1" lang="en-US" altLang="ja-JP" dirty="0" smtClean="0"/>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ja-JP" dirty="0" smtClean="0"/>
              <a:t>『</a:t>
            </a:r>
            <a:r>
              <a:rPr lang="ja-JP" altLang="en-US" dirty="0" smtClean="0"/>
              <a:t>人生とお金のデザイン</a:t>
            </a:r>
            <a:r>
              <a:rPr lang="en-US" altLang="ja-JP" dirty="0" smtClean="0"/>
              <a:t>』</a:t>
            </a:r>
            <a:r>
              <a:rPr lang="ja-JP" altLang="en-US" dirty="0" smtClean="0"/>
              <a:t>の第一歩は依存から自立への道を模索すること</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お金の価値というものは自分以外の誰かが勝手に決めたものにすぎず、日々変動し続けているうえに、時と場合によっては一瞬にして紙くずになる。仮想通貨も出てきたことだし。</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17</a:t>
            </a:fld>
            <a:endParaRPr kumimoji="1" lang="ja-JP" altLang="en-US"/>
          </a:p>
        </p:txBody>
      </p:sp>
    </p:spTree>
    <p:extLst>
      <p:ext uri="{BB962C8B-B14F-4D97-AF65-F5344CB8AC3E}">
        <p14:creationId xmlns:p14="http://schemas.microsoft.com/office/powerpoint/2010/main" val="1891551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「非定常性」を、運動履歴の記憶として表現</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20</a:t>
            </a:fld>
            <a:endParaRPr kumimoji="1" lang="ja-JP" altLang="en-US"/>
          </a:p>
        </p:txBody>
      </p:sp>
    </p:spTree>
    <p:extLst>
      <p:ext uri="{BB962C8B-B14F-4D97-AF65-F5344CB8AC3E}">
        <p14:creationId xmlns:p14="http://schemas.microsoft.com/office/powerpoint/2010/main" val="3137687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a:t>
            </a:r>
            <a:r>
              <a:rPr kumimoji="1" lang="en-US" altLang="ja-JP" dirty="0" err="1" smtClean="0"/>
              <a:t>ci.nii.ac.jp</a:t>
            </a:r>
            <a:r>
              <a:rPr kumimoji="1" lang="en-US" altLang="ja-JP" dirty="0" smtClean="0"/>
              <a:t>/</a:t>
            </a:r>
            <a:r>
              <a:rPr kumimoji="1" lang="en-US" altLang="ja-JP" dirty="0" err="1" smtClean="0"/>
              <a:t>els</a:t>
            </a:r>
            <a:r>
              <a:rPr kumimoji="1" lang="en-US" altLang="ja-JP" dirty="0" smtClean="0"/>
              <a:t>/contentscinii_20180118044812.pdf?id=ART0008264626</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26</a:t>
            </a:fld>
            <a:endParaRPr kumimoji="1" lang="ja-JP" altLang="en-US"/>
          </a:p>
        </p:txBody>
      </p:sp>
    </p:spTree>
    <p:extLst>
      <p:ext uri="{BB962C8B-B14F-4D97-AF65-F5344CB8AC3E}">
        <p14:creationId xmlns:p14="http://schemas.microsoft.com/office/powerpoint/2010/main" val="3146241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27</a:t>
            </a:fld>
            <a:endParaRPr kumimoji="1" lang="ja-JP" altLang="en-US"/>
          </a:p>
        </p:txBody>
      </p:sp>
    </p:spTree>
    <p:extLst>
      <p:ext uri="{BB962C8B-B14F-4D97-AF65-F5344CB8AC3E}">
        <p14:creationId xmlns:p14="http://schemas.microsoft.com/office/powerpoint/2010/main" val="172721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遺伝的に均一</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28</a:t>
            </a:fld>
            <a:endParaRPr kumimoji="1" lang="ja-JP" altLang="en-US"/>
          </a:p>
        </p:txBody>
      </p:sp>
    </p:spTree>
    <p:extLst>
      <p:ext uri="{BB962C8B-B14F-4D97-AF65-F5344CB8AC3E}">
        <p14:creationId xmlns:p14="http://schemas.microsoft.com/office/powerpoint/2010/main" val="302344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a:t>
            </a:r>
            <a:r>
              <a:rPr kumimoji="1" lang="en-US" altLang="ja-JP" dirty="0" err="1" smtClean="0"/>
              <a:t>www.ecologyandsociety.org</a:t>
            </a:r>
            <a:r>
              <a:rPr kumimoji="1" lang="en-US" altLang="ja-JP" dirty="0" smtClean="0"/>
              <a:t>/vol9/iss1/art4/</a:t>
            </a:r>
            <a:r>
              <a:rPr kumimoji="1" lang="en-US" altLang="ja-JP" dirty="0" err="1" smtClean="0"/>
              <a:t>inline.html</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30</a:t>
            </a:fld>
            <a:endParaRPr kumimoji="1" lang="ja-JP" altLang="en-US"/>
          </a:p>
        </p:txBody>
      </p:sp>
    </p:spTree>
    <p:extLst>
      <p:ext uri="{BB962C8B-B14F-4D97-AF65-F5344CB8AC3E}">
        <p14:creationId xmlns:p14="http://schemas.microsoft.com/office/powerpoint/2010/main" val="1961376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a:t>
            </a:r>
            <a:r>
              <a:rPr kumimoji="1" lang="en-US" altLang="ja-JP" dirty="0" err="1" smtClean="0"/>
              <a:t>www.gakushuin.ac.jp</a:t>
            </a:r>
            <a:r>
              <a:rPr kumimoji="1" lang="en-US" altLang="ja-JP" dirty="0" smtClean="0"/>
              <a:t>/~881791/</a:t>
            </a:r>
            <a:r>
              <a:rPr kumimoji="1" lang="en-US" altLang="ja-JP" dirty="0" err="1" smtClean="0"/>
              <a:t>spm</a:t>
            </a:r>
            <a:r>
              <a:rPr kumimoji="1" lang="en-US" altLang="ja-JP" dirty="0" smtClean="0"/>
              <a:t>/2014/slides/</a:t>
            </a:r>
            <a:r>
              <a:rPr kumimoji="1" lang="en-US" altLang="ja-JP" dirty="0" err="1" smtClean="0"/>
              <a:t>Akimoto.pdf</a:t>
            </a:r>
            <a:endParaRPr kumimoji="1" lang="en-US" altLang="ja-JP" dirty="0" smtClean="0"/>
          </a:p>
          <a:p>
            <a:endParaRPr kumimoji="1" lang="en-US" altLang="ja-JP" dirty="0" smtClean="0"/>
          </a:p>
          <a:p>
            <a:r>
              <a:rPr kumimoji="1" lang="en-US" altLang="ja-JP" dirty="0" smtClean="0"/>
              <a:t>http://</a:t>
            </a:r>
            <a:r>
              <a:rPr kumimoji="1" lang="en-US" altLang="ja-JP" dirty="0" err="1" smtClean="0"/>
              <a:t>www.riken.jp</a:t>
            </a:r>
            <a:r>
              <a:rPr kumimoji="1" lang="en-US" altLang="ja-JP" dirty="0" smtClean="0"/>
              <a:t>/~/media/</a:t>
            </a:r>
            <a:r>
              <a:rPr kumimoji="1" lang="en-US" altLang="ja-JP" dirty="0" err="1" smtClean="0"/>
              <a:t>riken</a:t>
            </a:r>
            <a:r>
              <a:rPr kumimoji="1" lang="en-US" altLang="ja-JP" dirty="0" smtClean="0"/>
              <a:t>/</a:t>
            </a:r>
            <a:r>
              <a:rPr kumimoji="1" lang="en-US" altLang="ja-JP" dirty="0" err="1" smtClean="0"/>
              <a:t>pr</a:t>
            </a:r>
            <a:r>
              <a:rPr kumimoji="1" lang="en-US" altLang="ja-JP" dirty="0" smtClean="0"/>
              <a:t>/press/2006/20060106_1/20060106_1.pdf</a:t>
            </a:r>
          </a:p>
          <a:p>
            <a:endParaRPr kumimoji="1" lang="en-US" altLang="ja-JP" dirty="0" smtClean="0"/>
          </a:p>
          <a:p>
            <a:r>
              <a:rPr kumimoji="1" lang="ja-JP" altLang="en-US" dirty="0" smtClean="0"/>
              <a:t>ある観測時間の領域で拡散係数が時間変化に対してべき乗的に減少する拡散特性を示す現象</a:t>
            </a:r>
            <a:endParaRPr kumimoji="1" lang="en-US" altLang="ja-JP" dirty="0" smtClean="0"/>
          </a:p>
          <a:p>
            <a:r>
              <a:rPr kumimoji="1" lang="en-US" altLang="ja-JP" dirty="0" smtClean="0"/>
              <a:t>http://</a:t>
            </a:r>
            <a:r>
              <a:rPr kumimoji="1" lang="en-US" altLang="ja-JP" dirty="0" err="1" smtClean="0"/>
              <a:t>www.kurims.kyoto-u.ac.jp</a:t>
            </a:r>
            <a:r>
              <a:rPr kumimoji="1" lang="en-US" altLang="ja-JP" dirty="0" smtClean="0"/>
              <a:t>/~</a:t>
            </a:r>
            <a:r>
              <a:rPr kumimoji="1" lang="en-US" altLang="ja-JP" dirty="0" err="1" smtClean="0"/>
              <a:t>kyodo</a:t>
            </a:r>
            <a:r>
              <a:rPr kumimoji="1" lang="en-US" altLang="ja-JP" dirty="0" smtClean="0"/>
              <a:t>/</a:t>
            </a:r>
            <a:r>
              <a:rPr kumimoji="1" lang="en-US" altLang="ja-JP" dirty="0" err="1" smtClean="0"/>
              <a:t>kokyuroku</a:t>
            </a:r>
            <a:r>
              <a:rPr kumimoji="1" lang="en-US" altLang="ja-JP" dirty="0" smtClean="0"/>
              <a:t>/contents/</a:t>
            </a:r>
            <a:r>
              <a:rPr kumimoji="1" lang="en-US" altLang="ja-JP" dirty="0" err="1" smtClean="0"/>
              <a:t>pdf</a:t>
            </a:r>
            <a:r>
              <a:rPr kumimoji="1" lang="en-US" altLang="ja-JP" dirty="0" smtClean="0"/>
              <a:t>/1810-04.pdf</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33</a:t>
            </a:fld>
            <a:endParaRPr kumimoji="1" lang="ja-JP" altLang="en-US"/>
          </a:p>
        </p:txBody>
      </p:sp>
    </p:spTree>
    <p:extLst>
      <p:ext uri="{BB962C8B-B14F-4D97-AF65-F5344CB8AC3E}">
        <p14:creationId xmlns:p14="http://schemas.microsoft.com/office/powerpoint/2010/main" val="3732851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フィッティングさせる関数決めねば</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42</a:t>
            </a:fld>
            <a:endParaRPr kumimoji="1" lang="ja-JP" altLang="en-US"/>
          </a:p>
        </p:txBody>
      </p:sp>
    </p:spTree>
    <p:extLst>
      <p:ext uri="{BB962C8B-B14F-4D97-AF65-F5344CB8AC3E}">
        <p14:creationId xmlns:p14="http://schemas.microsoft.com/office/powerpoint/2010/main" val="201211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43</a:t>
            </a:fld>
            <a:endParaRPr kumimoji="1" lang="ja-JP" altLang="en-US"/>
          </a:p>
        </p:txBody>
      </p:sp>
    </p:spTree>
    <p:extLst>
      <p:ext uri="{BB962C8B-B14F-4D97-AF65-F5344CB8AC3E}">
        <p14:creationId xmlns:p14="http://schemas.microsoft.com/office/powerpoint/2010/main" val="1107582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大腸菌を培養して成長因子を取り出し、それを細胞が取り込めないほど大きなビーズにくっつけています。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ビーズのおかげで刺激の入る場所が一目瞭然。ビーズを細く伸ばした細胞質で捕まえて動いていくのが見えます。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細胞を生きたまま動画で撮影することで刺激を与えた細胞の振る舞いを観察しています。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r>
              <a:rPr kumimoji="1" lang="ja-JP" altLang="en-US" dirty="0" smtClean="0"/>
              <a:t>ビーズだと濃度ではなく個数なので、細胞ごとに受け取る</a:t>
            </a:r>
            <a:r>
              <a:rPr kumimoji="1" lang="en-US" altLang="ja-JP" dirty="0" smtClean="0"/>
              <a:t>EGF</a:t>
            </a:r>
            <a:r>
              <a:rPr kumimoji="1" lang="ja-JP" altLang="en-US" smtClean="0"/>
              <a:t>ビーズはガタガタ</a:t>
            </a:r>
            <a:r>
              <a:rPr kumimoji="1" lang="ja-JP" altLang="en-US" dirty="0" smtClean="0"/>
              <a:t>な勾配になり、しかも大小関係も綺麗ではなくなります。</a:t>
            </a:r>
            <a:endParaRPr kumimoji="1" lang="en-US" altLang="ja-JP" dirty="0" smtClean="0"/>
          </a:p>
          <a:p>
            <a:r>
              <a:rPr kumimoji="1" lang="ja-JP" altLang="en-US" dirty="0" smtClean="0"/>
              <a:t>いびつな相互作用を再現したこのビーズの実験モデルで細胞の振る舞いがどうなるか、調べていきたいと思っています。</a:t>
            </a:r>
            <a:endParaRPr kumimoji="1" lang="en-US" altLang="ja-JP" dirty="0" smtClean="0"/>
          </a:p>
          <a:p>
            <a:endParaRPr kumimoji="1" lang="en-US" altLang="ja-JP" dirty="0" smtClean="0"/>
          </a:p>
          <a:p>
            <a:r>
              <a:rPr kumimoji="1" lang="en-US" altLang="ja-JP"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ja-JP" b="1" dirty="0" smtClean="0">
                <a:latin typeface="Arial" pitchFamily="34" charset="0"/>
                <a:cs typeface="Arial" pitchFamily="34" charset="0"/>
              </a:rPr>
              <a:t>EGF</a:t>
            </a:r>
            <a:r>
              <a:rPr lang="ja-JP" altLang="en-US" b="1" dirty="0" smtClean="0">
                <a:latin typeface="Arial" pitchFamily="34" charset="0"/>
                <a:cs typeface="Arial" pitchFamily="34" charset="0"/>
              </a:rPr>
              <a:t>ビーズにより緩やかかつ持続的な刺激が誘導され、それが全体への刺激伝達を実現している</a:t>
            </a:r>
            <a:endParaRPr lang="en-US" altLang="ja-JP" b="1" dirty="0" smtClean="0">
              <a:latin typeface="Arial" pitchFamily="34" charset="0"/>
              <a:ea typeface="ＭＳ Ｐゴシック" pitchFamily="50" charset="-128"/>
              <a:cs typeface="Arial" pitchFamily="34" charset="0"/>
            </a:endParaRPr>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この振る舞いの解析や、なぜそう振る舞うかの説明に物理学は欠かせないと感じて勉強しています。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46</a:t>
            </a:fld>
            <a:endParaRPr kumimoji="1" lang="ja-JP" altLang="en-US"/>
          </a:p>
        </p:txBody>
      </p:sp>
    </p:spTree>
    <p:extLst>
      <p:ext uri="{BB962C8B-B14F-4D97-AF65-F5344CB8AC3E}">
        <p14:creationId xmlns:p14="http://schemas.microsoft.com/office/powerpoint/2010/main" val="4011781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3</a:t>
            </a:fld>
            <a:endParaRPr kumimoji="1" lang="ja-JP" altLang="en-US"/>
          </a:p>
        </p:txBody>
      </p:sp>
    </p:spTree>
    <p:extLst>
      <p:ext uri="{BB962C8B-B14F-4D97-AF65-F5344CB8AC3E}">
        <p14:creationId xmlns:p14="http://schemas.microsoft.com/office/powerpoint/2010/main" val="67993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大腸菌を培養して成長因子を取り出し、それを細胞が取り込めないほど大きなビーズにくっつけています。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ビーズのおかげで刺激の入る場所が一目瞭然。ビーズを細く伸ばした細胞質で捕まえて動いていくのが見えます。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細胞を生きたまま動画で撮影することで刺激を与えた細胞の振る舞いを観察しています。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r>
              <a:rPr kumimoji="1" lang="ja-JP" altLang="en-US" dirty="0" smtClean="0"/>
              <a:t>ビーズだと濃度ではなく個数なので、細胞ごとに受け取る</a:t>
            </a:r>
            <a:r>
              <a:rPr kumimoji="1" lang="en-US" altLang="ja-JP" dirty="0" smtClean="0"/>
              <a:t>EGF</a:t>
            </a:r>
            <a:r>
              <a:rPr kumimoji="1" lang="ja-JP" altLang="en-US" dirty="0" smtClean="0"/>
              <a:t>ビーズはガタガタな勾配になり、しかも大小関係も綺麗ではなくなります。</a:t>
            </a:r>
            <a:endParaRPr kumimoji="1" lang="en-US" altLang="ja-JP" dirty="0" smtClean="0"/>
          </a:p>
          <a:p>
            <a:r>
              <a:rPr kumimoji="1" lang="ja-JP" altLang="en-US" dirty="0" smtClean="0"/>
              <a:t>いびつな相互作用を再現したこのビーズの実験モデルで細胞の振る舞いがどうなるか、調べていきたいと思っています。</a:t>
            </a:r>
            <a:endParaRPr kumimoji="1" lang="en-US" altLang="ja-JP" dirty="0" smtClean="0"/>
          </a:p>
          <a:p>
            <a:endParaRPr kumimoji="1" lang="en-US" altLang="ja-JP" dirty="0" smtClean="0"/>
          </a:p>
          <a:p>
            <a:r>
              <a:rPr kumimoji="1" lang="en-US" altLang="ja-JP"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ja-JP" b="1" dirty="0" smtClean="0">
                <a:latin typeface="Arial" pitchFamily="34" charset="0"/>
                <a:cs typeface="Arial" pitchFamily="34" charset="0"/>
              </a:rPr>
              <a:t>EGF</a:t>
            </a:r>
            <a:r>
              <a:rPr lang="ja-JP" altLang="en-US" b="1" dirty="0" smtClean="0">
                <a:latin typeface="Arial" pitchFamily="34" charset="0"/>
                <a:cs typeface="Arial" pitchFamily="34" charset="0"/>
              </a:rPr>
              <a:t>ビーズにより緩やかかつ持続的な刺激が誘導され、それが全体への刺激伝達を実現している</a:t>
            </a:r>
            <a:endParaRPr lang="en-US" altLang="ja-JP" b="1" dirty="0" smtClean="0">
              <a:latin typeface="Arial" pitchFamily="34" charset="0"/>
              <a:ea typeface="ＭＳ Ｐゴシック" pitchFamily="50" charset="-128"/>
              <a:cs typeface="Arial" pitchFamily="34" charset="0"/>
            </a:endParaRPr>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この振る舞いの解析や、なぜそう振る舞うかの説明に物理学は欠かせないと感じて勉強しています。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47</a:t>
            </a:fld>
            <a:endParaRPr kumimoji="1" lang="ja-JP" altLang="en-US"/>
          </a:p>
        </p:txBody>
      </p:sp>
    </p:spTree>
    <p:extLst>
      <p:ext uri="{BB962C8B-B14F-4D97-AF65-F5344CB8AC3E}">
        <p14:creationId xmlns:p14="http://schemas.microsoft.com/office/powerpoint/2010/main" val="4011781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ポツポツ</a:t>
            </a:r>
            <a:r>
              <a:rPr lang="ja-JP" altLang="en-US" dirty="0" smtClean="0"/>
              <a:t>としか入らない刺激とは、具体的には遠くの細胞が伝えている</a:t>
            </a:r>
            <a:r>
              <a:rPr lang="ja-JP" altLang="en-US" dirty="0" smtClean="0"/>
              <a:t>情報</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自分と離れた相手の相互作用（しかも非対称</a:t>
            </a:r>
            <a:r>
              <a:rPr lang="ja-JP" altLang="en-US" smtClean="0"/>
              <a:t>、大抵一方的）を</a:t>
            </a:r>
            <a:r>
              <a:rPr lang="ja-JP" altLang="en-US" dirty="0" smtClean="0"/>
              <a:t>感知する仕組みを、局所性の精神（</a:t>
            </a:r>
            <a:r>
              <a:rPr lang="ja-JP" altLang="en-US" smtClean="0"/>
              <a:t>場の理論）で説明する</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そう</a:t>
            </a:r>
            <a:r>
              <a:rPr lang="ja-JP" altLang="en-US" dirty="0" smtClean="0"/>
              <a:t>いう遠くの離れた情報から全体の中での自分の役割を認識する仕組みがあって、だからあるサイズでちゃんと組織の成長を止められるのだと思います。</a:t>
            </a:r>
            <a:endParaRPr lang="en-US" altLang="ja-JP" dirty="0" smtClean="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48</a:t>
            </a:fld>
            <a:endParaRPr kumimoji="1" lang="ja-JP" altLang="en-US"/>
          </a:p>
        </p:txBody>
      </p:sp>
    </p:spTree>
    <p:extLst>
      <p:ext uri="{BB962C8B-B14F-4D97-AF65-F5344CB8AC3E}">
        <p14:creationId xmlns:p14="http://schemas.microsoft.com/office/powerpoint/2010/main" val="4011781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パイこね変換の誘導する量子酔歩と単純酔歩 </a:t>
            </a:r>
            <a:endParaRPr lang="ja-JP" altLang="en-US" dirty="0" smtClean="0"/>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通常の酔歩とは全く異なっている。二箇所に密度 関数の発散する点が見られ、その間は振動項が現れる。発散する点の外側は指数関数的に減衰して いるように見える。 </a:t>
            </a:r>
            <a:endParaRPr lang="ja-JP" altLang="en-US" dirty="0" smtClean="0"/>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量子酔歩とはあるヒルベルト空間上のユニタリなダイナミクスである。そこに ランダムな構成要素は存在しない。では、ヒルベルト空間を何らかの相空間の上に定義される関数 空間として、相空間の上のダイナミクスが量子酔歩を定めることはできるだろうか。同時に、ヒル ベルト空間を上のように与えることで、通常の酔歩を実現する量子酔歩を定義できるだろうか。さ らに、これらの問題を解決したとして古典近似に相当する量子酔歩の族は存在するだろうか。本稿 では、この </a:t>
            </a:r>
            <a:r>
              <a:rPr kumimoji="1" lang="en-US" altLang="ja-JP" sz="1200" kern="1200" dirty="0" smtClean="0">
                <a:solidFill>
                  <a:schemeClr val="tx1"/>
                </a:solidFill>
                <a:effectLst/>
                <a:latin typeface="+mn-lt"/>
                <a:ea typeface="+mn-ea"/>
                <a:cs typeface="+mn-cs"/>
              </a:rPr>
              <a:t>3 </a:t>
            </a:r>
            <a:r>
              <a:rPr kumimoji="1" lang="ja-JP" altLang="en-US" sz="1200" kern="1200" dirty="0" smtClean="0">
                <a:solidFill>
                  <a:schemeClr val="tx1"/>
                </a:solidFill>
                <a:effectLst/>
                <a:latin typeface="+mn-lt"/>
                <a:ea typeface="+mn-ea"/>
                <a:cs typeface="+mn-cs"/>
              </a:rPr>
              <a:t>つの問題を実例を与えることで肯定的に解決する。 </a:t>
            </a:r>
            <a:endParaRPr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52</a:t>
            </a:fld>
            <a:endParaRPr kumimoji="1" lang="ja-JP" altLang="en-US"/>
          </a:p>
        </p:txBody>
      </p:sp>
    </p:spTree>
    <p:extLst>
      <p:ext uri="{BB962C8B-B14F-4D97-AF65-F5344CB8AC3E}">
        <p14:creationId xmlns:p14="http://schemas.microsoft.com/office/powerpoint/2010/main" val="3113731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北大の統計の先生</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55</a:t>
            </a:fld>
            <a:endParaRPr kumimoji="1" lang="ja-JP" altLang="en-US"/>
          </a:p>
        </p:txBody>
      </p:sp>
    </p:spTree>
    <p:extLst>
      <p:ext uri="{BB962C8B-B14F-4D97-AF65-F5344CB8AC3E}">
        <p14:creationId xmlns:p14="http://schemas.microsoft.com/office/powerpoint/2010/main" val="1296751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B98F0EF-6D03-E548-A264-B3D355C02C83}" type="slidenum">
              <a:rPr lang="en-US" altLang="ja-JP"/>
              <a:pPr/>
              <a:t>57</a:t>
            </a:fld>
            <a:endParaRPr lang="en-US" altLang="ja-JP"/>
          </a:p>
        </p:txBody>
      </p:sp>
      <p:sp>
        <p:nvSpPr>
          <p:cNvPr id="604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p:txBody>
          <a:bodyPr/>
          <a:lstStyle/>
          <a:p>
            <a:r>
              <a:rPr lang="ja-JP" altLang="en-US"/>
              <a:t>自己相関関数</a:t>
            </a:r>
            <a:r>
              <a:rPr lang="en-US" altLang="ja-JP"/>
              <a:t>τ^(β-1)</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60</a:t>
            </a:fld>
            <a:endParaRPr kumimoji="1" lang="ja-JP" altLang="en-US"/>
          </a:p>
        </p:txBody>
      </p:sp>
    </p:spTree>
    <p:extLst>
      <p:ext uri="{BB962C8B-B14F-4D97-AF65-F5344CB8AC3E}">
        <p14:creationId xmlns:p14="http://schemas.microsoft.com/office/powerpoint/2010/main" val="2766591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ミクロからマクロをつなぐくりこみ群は打開策としてどうなのか？</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61</a:t>
            </a:fld>
            <a:endParaRPr kumimoji="1" lang="ja-JP" altLang="en-US"/>
          </a:p>
        </p:txBody>
      </p:sp>
    </p:spTree>
    <p:extLst>
      <p:ext uri="{BB962C8B-B14F-4D97-AF65-F5344CB8AC3E}">
        <p14:creationId xmlns:p14="http://schemas.microsoft.com/office/powerpoint/2010/main" val="557490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kumimoji="1" lang="ja-JP" altLang="ja-JP" sz="1200" u="sng" kern="1200" dirty="0" smtClean="0">
                <a:solidFill>
                  <a:schemeClr val="tx1"/>
                </a:solidFill>
                <a:effectLst/>
                <a:latin typeface="+mn-lt"/>
                <a:ea typeface="+mn-ea"/>
                <a:cs typeface="+mn-cs"/>
                <a:hlinkClick r:id="" action="ppaction://noaction"/>
              </a:rPr>
              <a:t>地震</a:t>
            </a:r>
            <a:r>
              <a:rPr kumimoji="1" lang="ja-JP" altLang="ja-JP" sz="1200" kern="1200" dirty="0" smtClean="0">
                <a:solidFill>
                  <a:schemeClr val="tx1"/>
                </a:solidFill>
                <a:effectLst/>
                <a:latin typeface="+mn-lt"/>
                <a:ea typeface="+mn-ea"/>
                <a:cs typeface="+mn-cs"/>
              </a:rPr>
              <a:t>の</a:t>
            </a:r>
            <a:r>
              <a:rPr kumimoji="1" lang="ja-JP" altLang="ja-JP" sz="1200" u="sng" kern="1200" dirty="0" smtClean="0">
                <a:solidFill>
                  <a:schemeClr val="tx1"/>
                </a:solidFill>
                <a:effectLst/>
                <a:latin typeface="+mn-lt"/>
                <a:ea typeface="+mn-ea"/>
                <a:cs typeface="+mn-cs"/>
                <a:hlinkClick r:id="" action="ppaction://noaction"/>
              </a:rPr>
              <a:t>エネルギー</a:t>
            </a:r>
            <a:r>
              <a:rPr kumimoji="1" lang="ja-JP" altLang="ja-JP" sz="1200" kern="1200" dirty="0" smtClean="0">
                <a:solidFill>
                  <a:schemeClr val="tx1"/>
                </a:solidFill>
                <a:effectLst/>
                <a:latin typeface="+mn-lt"/>
                <a:ea typeface="+mn-ea"/>
                <a:cs typeface="+mn-cs"/>
              </a:rPr>
              <a:t>の大きさの</a:t>
            </a:r>
            <a:r>
              <a:rPr kumimoji="1" lang="ja-JP" altLang="ja-JP" sz="1200" u="sng" kern="1200" dirty="0" smtClean="0">
                <a:solidFill>
                  <a:schemeClr val="tx1"/>
                </a:solidFill>
                <a:effectLst/>
                <a:latin typeface="+mn-lt"/>
                <a:ea typeface="+mn-ea"/>
                <a:cs typeface="+mn-cs"/>
                <a:hlinkClick r:id="" action="ppaction://noaction"/>
              </a:rPr>
              <a:t>ベキ分布</a:t>
            </a:r>
            <a:r>
              <a:rPr kumimoji="1" lang="ja-JP" altLang="ja-JP" sz="1200" kern="1200" dirty="0" smtClean="0">
                <a:solidFill>
                  <a:schemeClr val="tx1"/>
                </a:solidFill>
                <a:effectLst/>
                <a:latin typeface="+mn-lt"/>
                <a:ea typeface="+mn-ea"/>
                <a:cs typeface="+mn-cs"/>
              </a:rPr>
              <a:t>は、</a:t>
            </a:r>
            <a:r>
              <a:rPr kumimoji="1" lang="ja-JP" altLang="ja-JP" sz="1200" u="sng" kern="1200" dirty="0" smtClean="0">
                <a:solidFill>
                  <a:schemeClr val="tx1"/>
                </a:solidFill>
                <a:effectLst/>
                <a:latin typeface="+mn-lt"/>
                <a:ea typeface="+mn-ea"/>
                <a:cs typeface="+mn-cs"/>
                <a:hlinkClick r:id="" action="ppaction://noaction"/>
              </a:rPr>
              <a:t>平均値</a:t>
            </a:r>
            <a:r>
              <a:rPr kumimoji="1" lang="ja-JP" altLang="ja-JP" sz="1200" kern="1200" dirty="0" smtClean="0">
                <a:solidFill>
                  <a:schemeClr val="tx1"/>
                </a:solidFill>
                <a:effectLst/>
                <a:latin typeface="+mn-lt"/>
                <a:ea typeface="+mn-ea"/>
                <a:cs typeface="+mn-cs"/>
              </a:rPr>
              <a:t>が意味を持たないという</a:t>
            </a:r>
            <a:r>
              <a:rPr kumimoji="1" lang="ja-JP" altLang="ja-JP" sz="1200" u="sng" kern="1200" dirty="0" smtClean="0">
                <a:solidFill>
                  <a:schemeClr val="tx1"/>
                </a:solidFill>
                <a:effectLst/>
                <a:latin typeface="+mn-lt"/>
                <a:ea typeface="+mn-ea"/>
                <a:cs typeface="+mn-cs"/>
                <a:hlinkClick r:id="" action="ppaction://noaction"/>
              </a:rPr>
              <a:t>統計学</a:t>
            </a:r>
            <a:r>
              <a:rPr kumimoji="1" lang="ja-JP" altLang="ja-JP" sz="1200" kern="1200" dirty="0" smtClean="0">
                <a:solidFill>
                  <a:schemeClr val="tx1"/>
                </a:solidFill>
                <a:effectLst/>
                <a:latin typeface="+mn-lt"/>
                <a:ea typeface="+mn-ea"/>
                <a:cs typeface="+mn-cs"/>
              </a:rPr>
              <a:t>上の基本的な問題を提起している。それに対し、時間軸方向の法則である大森の法則は、これも</a:t>
            </a:r>
            <a:r>
              <a:rPr kumimoji="1" lang="ja-JP" altLang="ja-JP" sz="1200" u="sng" kern="1200" dirty="0" smtClean="0">
                <a:solidFill>
                  <a:schemeClr val="tx1"/>
                </a:solidFill>
                <a:effectLst/>
                <a:latin typeface="+mn-lt"/>
                <a:ea typeface="+mn-ea"/>
                <a:cs typeface="+mn-cs"/>
                <a:hlinkClick r:id="" action="ppaction://noaction"/>
              </a:rPr>
              <a:t>統計学</a:t>
            </a:r>
            <a:r>
              <a:rPr kumimoji="1" lang="ja-JP" altLang="ja-JP" sz="1200" kern="1200" dirty="0" smtClean="0">
                <a:solidFill>
                  <a:schemeClr val="tx1"/>
                </a:solidFill>
                <a:effectLst/>
                <a:latin typeface="+mn-lt"/>
                <a:ea typeface="+mn-ea"/>
                <a:cs typeface="+mn-cs"/>
              </a:rPr>
              <a:t>上の重要な問題である</a:t>
            </a: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定常性</a:t>
            </a: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に難問を突きつけている。</a:t>
            </a:r>
            <a:r>
              <a:rPr kumimoji="1" lang="ja-JP" altLang="ja-JP" sz="1200" u="sng" kern="1200" dirty="0" smtClean="0">
                <a:solidFill>
                  <a:schemeClr val="tx1"/>
                </a:solidFill>
                <a:effectLst/>
                <a:latin typeface="+mn-lt"/>
                <a:ea typeface="+mn-ea"/>
                <a:cs typeface="+mn-cs"/>
                <a:hlinkClick r:id="" action="ppaction://noaction"/>
              </a:rPr>
              <a:t>地震</a:t>
            </a:r>
            <a:r>
              <a:rPr kumimoji="1" lang="ja-JP" altLang="ja-JP" sz="1200" kern="1200" dirty="0" smtClean="0">
                <a:solidFill>
                  <a:schemeClr val="tx1"/>
                </a:solidFill>
                <a:effectLst/>
                <a:latin typeface="+mn-lt"/>
                <a:ea typeface="+mn-ea"/>
                <a:cs typeface="+mn-cs"/>
              </a:rPr>
              <a:t>の</a:t>
            </a:r>
            <a:r>
              <a:rPr kumimoji="1" lang="ja-JP" altLang="ja-JP" sz="1200" u="sng" kern="1200" dirty="0" smtClean="0">
                <a:solidFill>
                  <a:schemeClr val="tx1"/>
                </a:solidFill>
                <a:effectLst/>
                <a:latin typeface="+mn-lt"/>
                <a:ea typeface="+mn-ea"/>
                <a:cs typeface="+mn-cs"/>
                <a:hlinkClick r:id="" action="ppaction://noaction"/>
              </a:rPr>
              <a:t>エネルギー</a:t>
            </a:r>
            <a:r>
              <a:rPr kumimoji="1" lang="ja-JP" altLang="ja-JP" sz="1200" kern="1200" dirty="0" smtClean="0">
                <a:solidFill>
                  <a:schemeClr val="tx1"/>
                </a:solidFill>
                <a:effectLst/>
                <a:latin typeface="+mn-lt"/>
                <a:ea typeface="+mn-ea"/>
                <a:cs typeface="+mn-cs"/>
              </a:rPr>
              <a:t>の分布を議論する時には、</a:t>
            </a:r>
            <a:r>
              <a:rPr kumimoji="1" lang="ja-JP" altLang="ja-JP" sz="1200" u="sng" kern="1200" dirty="0" smtClean="0">
                <a:solidFill>
                  <a:schemeClr val="tx1"/>
                </a:solidFill>
                <a:effectLst/>
                <a:latin typeface="+mn-lt"/>
                <a:ea typeface="+mn-ea"/>
                <a:cs typeface="+mn-cs"/>
                <a:hlinkClick r:id="" action="ppaction://noaction"/>
              </a:rPr>
              <a:t>ベキ分布</a:t>
            </a:r>
            <a:r>
              <a:rPr kumimoji="1" lang="ja-JP" altLang="ja-JP" sz="1200" kern="1200" dirty="0" smtClean="0">
                <a:solidFill>
                  <a:schemeClr val="tx1"/>
                </a:solidFill>
                <a:effectLst/>
                <a:latin typeface="+mn-lt"/>
                <a:ea typeface="+mn-ea"/>
                <a:cs typeface="+mn-cs"/>
              </a:rPr>
              <a:t>に従う確率的な</a:t>
            </a:r>
            <a:r>
              <a:rPr kumimoji="1" lang="ja-JP" altLang="ja-JP" sz="1200" u="sng" kern="1200" dirty="0" smtClean="0">
                <a:solidFill>
                  <a:schemeClr val="tx1"/>
                </a:solidFill>
                <a:effectLst/>
                <a:latin typeface="+mn-lt"/>
                <a:ea typeface="+mn-ea"/>
                <a:cs typeface="+mn-cs"/>
                <a:hlinkClick r:id="" action="ppaction://noaction"/>
              </a:rPr>
              <a:t>変数</a:t>
            </a:r>
            <a:r>
              <a:rPr kumimoji="1" lang="ja-JP" altLang="ja-JP" sz="1200" kern="1200" dirty="0" smtClean="0">
                <a:solidFill>
                  <a:schemeClr val="tx1"/>
                </a:solidFill>
                <a:effectLst/>
                <a:latin typeface="+mn-lt"/>
                <a:ea typeface="+mn-ea"/>
                <a:cs typeface="+mn-cs"/>
              </a:rPr>
              <a:t>が過去の履歴とは無相関に選ばれるような話の展開をしてきたが、実は、</a:t>
            </a:r>
            <a:r>
              <a:rPr kumimoji="1" lang="ja-JP" altLang="ja-JP" sz="1200" u="sng" kern="1200" dirty="0" smtClean="0">
                <a:solidFill>
                  <a:schemeClr val="tx1"/>
                </a:solidFill>
                <a:effectLst/>
                <a:latin typeface="+mn-lt"/>
                <a:ea typeface="+mn-ea"/>
                <a:cs typeface="+mn-cs"/>
                <a:hlinkClick r:id="" action="ppaction://noaction"/>
              </a:rPr>
              <a:t>地震</a:t>
            </a:r>
            <a:r>
              <a:rPr kumimoji="1" lang="ja-JP" altLang="ja-JP" sz="1200" kern="1200" dirty="0" smtClean="0">
                <a:solidFill>
                  <a:schemeClr val="tx1"/>
                </a:solidFill>
                <a:effectLst/>
                <a:latin typeface="+mn-lt"/>
                <a:ea typeface="+mn-ea"/>
                <a:cs typeface="+mn-cs"/>
              </a:rPr>
              <a:t>の発生そのものが過去の履歴に依存しており、話はもう少しややこしいのだ。</a:t>
            </a:r>
          </a:p>
          <a:p>
            <a:pPr lvl="0"/>
            <a:r>
              <a:rPr kumimoji="1" lang="ja-JP" altLang="ja-JP" sz="1200" kern="1200" dirty="0" smtClean="0">
                <a:solidFill>
                  <a:schemeClr val="tx1"/>
                </a:solidFill>
                <a:effectLst/>
                <a:latin typeface="+mn-lt"/>
                <a:ea typeface="+mn-ea"/>
                <a:cs typeface="+mn-cs"/>
              </a:rPr>
              <a:t>　定常性とは、</a:t>
            </a:r>
            <a:r>
              <a:rPr kumimoji="1" lang="ja-JP" altLang="ja-JP" sz="1200" u="sng" kern="1200" dirty="0" smtClean="0">
                <a:solidFill>
                  <a:schemeClr val="tx1"/>
                </a:solidFill>
                <a:effectLst/>
                <a:latin typeface="+mn-lt"/>
                <a:ea typeface="+mn-ea"/>
                <a:cs typeface="+mn-cs"/>
                <a:hlinkClick r:id="" action="ppaction://noaction"/>
              </a:rPr>
              <a:t>統計</a:t>
            </a:r>
            <a:r>
              <a:rPr kumimoji="1" lang="ja-JP" altLang="ja-JP" sz="1200" kern="1200" dirty="0" smtClean="0">
                <a:solidFill>
                  <a:schemeClr val="tx1"/>
                </a:solidFill>
                <a:effectLst/>
                <a:latin typeface="+mn-lt"/>
                <a:ea typeface="+mn-ea"/>
                <a:cs typeface="+mn-cs"/>
              </a:rPr>
              <a:t>的な性質が時間の原点の選び方によらない、という基本的な</a:t>
            </a:r>
            <a:r>
              <a:rPr kumimoji="1" lang="ja-JP" altLang="ja-JP" sz="1200" u="sng" kern="1200" dirty="0" smtClean="0">
                <a:solidFill>
                  <a:schemeClr val="tx1"/>
                </a:solidFill>
                <a:effectLst/>
                <a:latin typeface="+mn-lt"/>
                <a:ea typeface="+mn-ea"/>
                <a:cs typeface="+mn-cs"/>
                <a:hlinkClick r:id="" action="ppaction://noaction"/>
              </a:rPr>
              <a:t>統計学</a:t>
            </a:r>
            <a:r>
              <a:rPr kumimoji="1" lang="ja-JP" altLang="ja-JP" sz="1200" kern="1200" dirty="0" smtClean="0">
                <a:solidFill>
                  <a:schemeClr val="tx1"/>
                </a:solidFill>
                <a:effectLst/>
                <a:latin typeface="+mn-lt"/>
                <a:ea typeface="+mn-ea"/>
                <a:cs typeface="+mn-cs"/>
              </a:rPr>
              <a:t>上の要請である。例えば、</a:t>
            </a:r>
            <a:r>
              <a:rPr kumimoji="1" lang="ja-JP" altLang="ja-JP" sz="1200" u="sng" kern="1200" dirty="0" smtClean="0">
                <a:solidFill>
                  <a:schemeClr val="tx1"/>
                </a:solidFill>
                <a:effectLst/>
                <a:latin typeface="+mn-lt"/>
                <a:ea typeface="+mn-ea"/>
                <a:cs typeface="+mn-cs"/>
                <a:hlinkClick r:id="" action="ppaction://noaction"/>
              </a:rPr>
              <a:t>地震</a:t>
            </a:r>
            <a:r>
              <a:rPr kumimoji="1" lang="ja-JP" altLang="ja-JP" sz="1200" kern="1200" dirty="0" smtClean="0">
                <a:solidFill>
                  <a:schemeClr val="tx1"/>
                </a:solidFill>
                <a:effectLst/>
                <a:latin typeface="+mn-lt"/>
                <a:ea typeface="+mn-ea"/>
                <a:cs typeface="+mn-cs"/>
              </a:rPr>
              <a:t>の平均的な発生頻度を考えた時、</a:t>
            </a:r>
            <a:r>
              <a:rPr kumimoji="1" lang="ja-JP" altLang="ja-JP" sz="1200" u="sng" kern="1200" dirty="0" smtClean="0">
                <a:solidFill>
                  <a:schemeClr val="tx1"/>
                </a:solidFill>
                <a:effectLst/>
                <a:latin typeface="+mn-lt"/>
                <a:ea typeface="+mn-ea"/>
                <a:cs typeface="+mn-cs"/>
                <a:hlinkClick r:id="" action="ppaction://noaction"/>
              </a:rPr>
              <a:t>大地震</a:t>
            </a:r>
            <a:r>
              <a:rPr kumimoji="1" lang="ja-JP" altLang="ja-JP" sz="1200" kern="1200" dirty="0" smtClean="0">
                <a:solidFill>
                  <a:schemeClr val="tx1"/>
                </a:solidFill>
                <a:effectLst/>
                <a:latin typeface="+mn-lt"/>
                <a:ea typeface="+mn-ea"/>
                <a:cs typeface="+mn-cs"/>
              </a:rPr>
              <a:t>の前と後とでは、実の所、発生頻度は大きく異なる。したがって、</a:t>
            </a:r>
            <a:r>
              <a:rPr kumimoji="1" lang="ja-JP" altLang="ja-JP" sz="1200" u="sng" kern="1200" dirty="0" smtClean="0">
                <a:solidFill>
                  <a:schemeClr val="tx1"/>
                </a:solidFill>
                <a:effectLst/>
                <a:latin typeface="+mn-lt"/>
                <a:ea typeface="+mn-ea"/>
                <a:cs typeface="+mn-cs"/>
                <a:hlinkClick r:id="" action="ppaction://noaction"/>
              </a:rPr>
              <a:t>地震</a:t>
            </a:r>
            <a:r>
              <a:rPr kumimoji="1" lang="ja-JP" altLang="ja-JP" sz="1200" kern="1200" dirty="0" smtClean="0">
                <a:solidFill>
                  <a:schemeClr val="tx1"/>
                </a:solidFill>
                <a:effectLst/>
                <a:latin typeface="+mn-lt"/>
                <a:ea typeface="+mn-ea"/>
                <a:cs typeface="+mn-cs"/>
              </a:rPr>
              <a:t>の発生頻度自体は定常性を満たさないことになる。しかし、本震を定義しておけば、本震からの時間の</a:t>
            </a:r>
            <a:r>
              <a:rPr kumimoji="1" lang="ja-JP" altLang="ja-JP" sz="1200" u="sng" kern="1200" dirty="0" smtClean="0">
                <a:solidFill>
                  <a:schemeClr val="tx1"/>
                </a:solidFill>
                <a:effectLst/>
                <a:latin typeface="+mn-lt"/>
                <a:ea typeface="+mn-ea"/>
                <a:cs typeface="+mn-cs"/>
                <a:hlinkClick r:id="" action="ppaction://noaction"/>
              </a:rPr>
              <a:t>関数</a:t>
            </a:r>
            <a:r>
              <a:rPr kumimoji="1" lang="ja-JP" altLang="ja-JP" sz="1200" kern="1200" dirty="0" smtClean="0">
                <a:solidFill>
                  <a:schemeClr val="tx1"/>
                </a:solidFill>
                <a:effectLst/>
                <a:latin typeface="+mn-lt"/>
                <a:ea typeface="+mn-ea"/>
                <a:cs typeface="+mn-cs"/>
              </a:rPr>
              <a:t>で</a:t>
            </a:r>
            <a:r>
              <a:rPr kumimoji="1" lang="ja-JP" altLang="ja-JP" sz="1200" u="sng" kern="1200" dirty="0" smtClean="0">
                <a:solidFill>
                  <a:schemeClr val="tx1"/>
                </a:solidFill>
                <a:effectLst/>
                <a:latin typeface="+mn-lt"/>
                <a:ea typeface="+mn-ea"/>
                <a:cs typeface="+mn-cs"/>
                <a:hlinkClick r:id="" action="ppaction://noaction"/>
              </a:rPr>
              <a:t>余震</a:t>
            </a:r>
            <a:r>
              <a:rPr kumimoji="1" lang="ja-JP" altLang="ja-JP" sz="1200" kern="1200" dirty="0" smtClean="0">
                <a:solidFill>
                  <a:schemeClr val="tx1"/>
                </a:solidFill>
                <a:effectLst/>
                <a:latin typeface="+mn-lt"/>
                <a:ea typeface="+mn-ea"/>
                <a:cs typeface="+mn-cs"/>
              </a:rPr>
              <a:t>の数が減少していくという大森の法則は成立するので、大森の法則自体は定常性を満たすことになる。</a:t>
            </a:r>
          </a:p>
          <a:p>
            <a:pPr lvl="0"/>
            <a:r>
              <a:rPr kumimoji="1" lang="ja-JP" altLang="ja-JP" sz="1200" kern="1200" dirty="0" smtClean="0">
                <a:solidFill>
                  <a:schemeClr val="tx1"/>
                </a:solidFill>
                <a:effectLst/>
                <a:latin typeface="+mn-lt"/>
                <a:ea typeface="+mn-ea"/>
                <a:cs typeface="+mn-cs"/>
              </a:rPr>
              <a:t>　</a:t>
            </a:r>
            <a:r>
              <a:rPr kumimoji="1" lang="ja-JP" altLang="ja-JP" sz="1200" u="sng" kern="1200" dirty="0" smtClean="0">
                <a:solidFill>
                  <a:schemeClr val="tx1"/>
                </a:solidFill>
                <a:effectLst/>
                <a:latin typeface="+mn-lt"/>
                <a:ea typeface="+mn-ea"/>
                <a:cs typeface="+mn-cs"/>
                <a:hlinkClick r:id="" action="ppaction://noaction"/>
              </a:rPr>
              <a:t>地震</a:t>
            </a:r>
            <a:r>
              <a:rPr kumimoji="1" lang="ja-JP" altLang="ja-JP" sz="1200" kern="1200" dirty="0" smtClean="0">
                <a:solidFill>
                  <a:schemeClr val="tx1"/>
                </a:solidFill>
                <a:effectLst/>
                <a:latin typeface="+mn-lt"/>
                <a:ea typeface="+mn-ea"/>
                <a:cs typeface="+mn-cs"/>
              </a:rPr>
              <a:t>の発生頻度そのものは、このように定常的ではないので、例えば、今回の</a:t>
            </a:r>
            <a:r>
              <a:rPr kumimoji="1" lang="ja-JP" altLang="ja-JP" sz="1200" u="sng" kern="1200" dirty="0" smtClean="0">
                <a:solidFill>
                  <a:schemeClr val="tx1"/>
                </a:solidFill>
                <a:effectLst/>
                <a:latin typeface="+mn-lt"/>
                <a:ea typeface="+mn-ea"/>
                <a:cs typeface="+mn-cs"/>
                <a:hlinkClick r:id="" action="ppaction://noaction"/>
              </a:rPr>
              <a:t>大地震</a:t>
            </a:r>
            <a:r>
              <a:rPr kumimoji="1" lang="ja-JP" altLang="ja-JP" sz="1200" kern="1200" dirty="0" smtClean="0">
                <a:solidFill>
                  <a:schemeClr val="tx1"/>
                </a:solidFill>
                <a:effectLst/>
                <a:latin typeface="+mn-lt"/>
                <a:ea typeface="+mn-ea"/>
                <a:cs typeface="+mn-cs"/>
              </a:rPr>
              <a:t>は</a:t>
            </a:r>
            <a:r>
              <a:rPr kumimoji="1" lang="en-US" altLang="ja-JP" sz="1200" kern="1200" dirty="0" smtClean="0">
                <a:solidFill>
                  <a:schemeClr val="tx1"/>
                </a:solidFill>
                <a:effectLst/>
                <a:latin typeface="+mn-lt"/>
                <a:ea typeface="+mn-ea"/>
                <a:cs typeface="+mn-cs"/>
              </a:rPr>
              <a:t>100</a:t>
            </a:r>
            <a:r>
              <a:rPr kumimoji="1" lang="ja-JP" altLang="ja-JP" sz="1200" kern="1200" dirty="0" smtClean="0">
                <a:solidFill>
                  <a:schemeClr val="tx1"/>
                </a:solidFill>
                <a:effectLst/>
                <a:latin typeface="+mn-lt"/>
                <a:ea typeface="+mn-ea"/>
                <a:cs typeface="+mn-cs"/>
              </a:rPr>
              <a:t>年に一度のレベルなのか、</a:t>
            </a:r>
            <a:r>
              <a:rPr kumimoji="1" lang="en-US" altLang="ja-JP" sz="1200" kern="1200" dirty="0" smtClean="0">
                <a:solidFill>
                  <a:schemeClr val="tx1"/>
                </a:solidFill>
                <a:effectLst/>
                <a:latin typeface="+mn-lt"/>
                <a:ea typeface="+mn-ea"/>
                <a:cs typeface="+mn-cs"/>
              </a:rPr>
              <a:t>1000</a:t>
            </a:r>
            <a:r>
              <a:rPr kumimoji="1" lang="ja-JP" altLang="ja-JP" sz="1200" kern="1200" dirty="0" smtClean="0">
                <a:solidFill>
                  <a:schemeClr val="tx1"/>
                </a:solidFill>
                <a:effectLst/>
                <a:latin typeface="+mn-lt"/>
                <a:ea typeface="+mn-ea"/>
                <a:cs typeface="+mn-cs"/>
              </a:rPr>
              <a:t>年に一度のレベルなのかという議論もあまり意味を持たない。</a:t>
            </a:r>
            <a:r>
              <a:rPr kumimoji="1" lang="ja-JP" altLang="ja-JP" sz="1200" u="sng" kern="1200" dirty="0" smtClean="0">
                <a:solidFill>
                  <a:schemeClr val="tx1"/>
                </a:solidFill>
                <a:effectLst/>
                <a:latin typeface="+mn-lt"/>
                <a:ea typeface="+mn-ea"/>
                <a:cs typeface="+mn-cs"/>
                <a:hlinkClick r:id="" action="ppaction://noaction"/>
              </a:rPr>
              <a:t>大地震</a:t>
            </a:r>
            <a:r>
              <a:rPr kumimoji="1" lang="ja-JP" altLang="ja-JP" sz="1200" kern="1200" dirty="0" smtClean="0">
                <a:solidFill>
                  <a:schemeClr val="tx1"/>
                </a:solidFill>
                <a:effectLst/>
                <a:latin typeface="+mn-lt"/>
                <a:ea typeface="+mn-ea"/>
                <a:cs typeface="+mn-cs"/>
              </a:rPr>
              <a:t>の前の観測データに基づけば、</a:t>
            </a:r>
            <a:r>
              <a:rPr kumimoji="1" lang="en-US" altLang="ja-JP" sz="1200" kern="1200" dirty="0" smtClean="0">
                <a:solidFill>
                  <a:schemeClr val="tx1"/>
                </a:solidFill>
                <a:effectLst/>
                <a:latin typeface="+mn-lt"/>
                <a:ea typeface="+mn-ea"/>
                <a:cs typeface="+mn-cs"/>
              </a:rPr>
              <a:t>1000</a:t>
            </a:r>
            <a:r>
              <a:rPr kumimoji="1" lang="ja-JP" altLang="ja-JP" sz="1200" kern="1200" dirty="0" smtClean="0">
                <a:solidFill>
                  <a:schemeClr val="tx1"/>
                </a:solidFill>
                <a:effectLst/>
                <a:latin typeface="+mn-lt"/>
                <a:ea typeface="+mn-ea"/>
                <a:cs typeface="+mn-cs"/>
              </a:rPr>
              <a:t>年に一度程度のレベルになるとしても、</a:t>
            </a:r>
            <a:r>
              <a:rPr kumimoji="1" lang="ja-JP" altLang="ja-JP" sz="1200" u="sng" kern="1200" dirty="0" smtClean="0">
                <a:solidFill>
                  <a:schemeClr val="tx1"/>
                </a:solidFill>
                <a:effectLst/>
                <a:latin typeface="+mn-lt"/>
                <a:ea typeface="+mn-ea"/>
                <a:cs typeface="+mn-cs"/>
                <a:hlinkClick r:id="" action="ppaction://noaction"/>
              </a:rPr>
              <a:t>大地震</a:t>
            </a:r>
            <a:r>
              <a:rPr kumimoji="1" lang="ja-JP" altLang="ja-JP" sz="1200" kern="1200" dirty="0" smtClean="0">
                <a:solidFill>
                  <a:schemeClr val="tx1"/>
                </a:solidFill>
                <a:effectLst/>
                <a:latin typeface="+mn-lt"/>
                <a:ea typeface="+mn-ea"/>
                <a:cs typeface="+mn-cs"/>
              </a:rPr>
              <a:t>後の</a:t>
            </a:r>
            <a:r>
              <a:rPr kumimoji="1" lang="ja-JP" altLang="ja-JP" sz="1200" u="sng" kern="1200" dirty="0" smtClean="0">
                <a:solidFill>
                  <a:schemeClr val="tx1"/>
                </a:solidFill>
                <a:effectLst/>
                <a:latin typeface="+mn-lt"/>
                <a:ea typeface="+mn-ea"/>
                <a:cs typeface="+mn-cs"/>
                <a:hlinkClick r:id="" action="ppaction://noaction"/>
              </a:rPr>
              <a:t>地震</a:t>
            </a:r>
            <a:r>
              <a:rPr kumimoji="1" lang="ja-JP" altLang="ja-JP" sz="1200" kern="1200" dirty="0" smtClean="0">
                <a:solidFill>
                  <a:schemeClr val="tx1"/>
                </a:solidFill>
                <a:effectLst/>
                <a:latin typeface="+mn-lt"/>
                <a:ea typeface="+mn-ea"/>
                <a:cs typeface="+mn-cs"/>
              </a:rPr>
              <a:t>が多発するデータからみれば、今後、同程度の</a:t>
            </a:r>
            <a:r>
              <a:rPr kumimoji="1" lang="ja-JP" altLang="ja-JP" sz="1200" u="sng" kern="1200" dirty="0" smtClean="0">
                <a:solidFill>
                  <a:schemeClr val="tx1"/>
                </a:solidFill>
                <a:effectLst/>
                <a:latin typeface="+mn-lt"/>
                <a:ea typeface="+mn-ea"/>
                <a:cs typeface="+mn-cs"/>
                <a:hlinkClick r:id="" action="ppaction://noaction"/>
              </a:rPr>
              <a:t>地震</a:t>
            </a:r>
            <a:r>
              <a:rPr kumimoji="1" lang="ja-JP" altLang="ja-JP" sz="1200" kern="1200" dirty="0" smtClean="0">
                <a:solidFill>
                  <a:schemeClr val="tx1"/>
                </a:solidFill>
                <a:effectLst/>
                <a:latin typeface="+mn-lt"/>
                <a:ea typeface="+mn-ea"/>
                <a:cs typeface="+mn-cs"/>
              </a:rPr>
              <a:t>が起こる可能性は</a:t>
            </a:r>
            <a:r>
              <a:rPr kumimoji="1" lang="en-US" altLang="ja-JP" sz="1200" kern="1200" dirty="0" smtClean="0">
                <a:solidFill>
                  <a:schemeClr val="tx1"/>
                </a:solidFill>
                <a:effectLst/>
                <a:latin typeface="+mn-lt"/>
                <a:ea typeface="+mn-ea"/>
                <a:cs typeface="+mn-cs"/>
              </a:rPr>
              <a:t>100</a:t>
            </a:r>
            <a:r>
              <a:rPr kumimoji="1" lang="ja-JP" altLang="ja-JP" sz="1200" kern="1200" dirty="0" smtClean="0">
                <a:solidFill>
                  <a:schemeClr val="tx1"/>
                </a:solidFill>
                <a:effectLst/>
                <a:latin typeface="+mn-lt"/>
                <a:ea typeface="+mn-ea"/>
                <a:cs typeface="+mn-cs"/>
              </a:rPr>
              <a:t>年に一度よりも高く</a:t>
            </a:r>
            <a:r>
              <a:rPr kumimoji="1" lang="ja-JP" altLang="ja-JP" sz="1200" u="sng" kern="1200" dirty="0" smtClean="0">
                <a:solidFill>
                  <a:schemeClr val="tx1"/>
                </a:solidFill>
                <a:effectLst/>
                <a:latin typeface="+mn-lt"/>
                <a:ea typeface="+mn-ea"/>
                <a:cs typeface="+mn-cs"/>
                <a:hlinkClick r:id="" action="ppaction://noaction"/>
              </a:rPr>
              <a:t>見積</a:t>
            </a:r>
            <a:r>
              <a:rPr kumimoji="1" lang="ja-JP" altLang="ja-JP" sz="1200" kern="1200" dirty="0" smtClean="0">
                <a:solidFill>
                  <a:schemeClr val="tx1"/>
                </a:solidFill>
                <a:effectLst/>
                <a:latin typeface="+mn-lt"/>
                <a:ea typeface="+mn-ea"/>
                <a:cs typeface="+mn-cs"/>
              </a:rPr>
              <a:t>もられてもおかしくない。粗っぽい、いいかげんな議論をしているように思われるかもしれないが、いわば、</a:t>
            </a:r>
            <a:r>
              <a:rPr kumimoji="1" lang="ja-JP" altLang="ja-JP" sz="1200" u="sng" kern="1200" dirty="0" smtClean="0">
                <a:solidFill>
                  <a:schemeClr val="tx1"/>
                </a:solidFill>
                <a:effectLst/>
                <a:latin typeface="+mn-lt"/>
                <a:ea typeface="+mn-ea"/>
                <a:cs typeface="+mn-cs"/>
                <a:hlinkClick r:id="" action="ppaction://noaction"/>
              </a:rPr>
              <a:t>地震</a:t>
            </a:r>
            <a:r>
              <a:rPr kumimoji="1" lang="ja-JP" altLang="ja-JP" sz="1200" kern="1200" dirty="0" smtClean="0">
                <a:solidFill>
                  <a:schemeClr val="tx1"/>
                </a:solidFill>
                <a:effectLst/>
                <a:latin typeface="+mn-lt"/>
                <a:ea typeface="+mn-ea"/>
                <a:cs typeface="+mn-cs"/>
              </a:rPr>
              <a:t>の発生頻度の基準とすべきものさし自体が１０倍程度は伸び縮みしてしまっているだからしょうがない。</a:t>
            </a:r>
          </a:p>
          <a:p>
            <a:r>
              <a:rPr kumimoji="1" lang="ja-JP" altLang="ja-JP" sz="1200" kern="1200" dirty="0" smtClean="0">
                <a:solidFill>
                  <a:schemeClr val="tx1"/>
                </a:solidFill>
                <a:effectLst/>
                <a:latin typeface="+mn-lt"/>
                <a:ea typeface="+mn-ea"/>
                <a:cs typeface="+mn-cs"/>
              </a:rPr>
              <a:t>　こういう観点からも、</a:t>
            </a:r>
            <a:r>
              <a:rPr kumimoji="1" lang="ja-JP" altLang="ja-JP" sz="1200" u="sng" kern="1200" dirty="0" smtClean="0">
                <a:solidFill>
                  <a:schemeClr val="tx1"/>
                </a:solidFill>
                <a:effectLst/>
                <a:latin typeface="+mn-lt"/>
                <a:ea typeface="+mn-ea"/>
                <a:cs typeface="+mn-cs"/>
                <a:hlinkClick r:id="" action="ppaction://noaction"/>
              </a:rPr>
              <a:t>地震保険</a:t>
            </a:r>
            <a:r>
              <a:rPr kumimoji="1" lang="ja-JP" altLang="ja-JP" sz="1200" kern="1200" dirty="0" smtClean="0">
                <a:solidFill>
                  <a:schemeClr val="tx1"/>
                </a:solidFill>
                <a:effectLst/>
                <a:latin typeface="+mn-lt"/>
                <a:ea typeface="+mn-ea"/>
                <a:cs typeface="+mn-cs"/>
              </a:rPr>
              <a:t>は原理的な困難に直面している。</a:t>
            </a:r>
            <a:r>
              <a:rPr kumimoji="1" lang="ja-JP" altLang="ja-JP" sz="1200" u="sng" kern="1200" dirty="0" smtClean="0">
                <a:solidFill>
                  <a:schemeClr val="tx1"/>
                </a:solidFill>
                <a:effectLst/>
                <a:latin typeface="+mn-lt"/>
                <a:ea typeface="+mn-ea"/>
                <a:cs typeface="+mn-cs"/>
                <a:hlinkClick r:id="" action="ppaction://noaction"/>
              </a:rPr>
              <a:t>地震</a:t>
            </a:r>
            <a:r>
              <a:rPr kumimoji="1" lang="ja-JP" altLang="ja-JP" sz="1200" kern="1200" dirty="0" smtClean="0">
                <a:solidFill>
                  <a:schemeClr val="tx1"/>
                </a:solidFill>
                <a:effectLst/>
                <a:latin typeface="+mn-lt"/>
                <a:ea typeface="+mn-ea"/>
                <a:cs typeface="+mn-cs"/>
              </a:rPr>
              <a:t>の発生頻度自体が大きくゆらぐのであるから、</a:t>
            </a:r>
            <a:r>
              <a:rPr kumimoji="1" lang="ja-JP" altLang="ja-JP" sz="1200" u="sng" kern="1200" dirty="0" smtClean="0">
                <a:solidFill>
                  <a:schemeClr val="tx1"/>
                </a:solidFill>
                <a:effectLst/>
                <a:latin typeface="+mn-lt"/>
                <a:ea typeface="+mn-ea"/>
                <a:cs typeface="+mn-cs"/>
                <a:hlinkClick r:id="" action="ppaction://noaction"/>
              </a:rPr>
              <a:t>地震</a:t>
            </a:r>
            <a:r>
              <a:rPr kumimoji="1" lang="ja-JP" altLang="ja-JP" sz="1200" kern="1200" dirty="0" smtClean="0">
                <a:solidFill>
                  <a:schemeClr val="tx1"/>
                </a:solidFill>
                <a:effectLst/>
                <a:latin typeface="+mn-lt"/>
                <a:ea typeface="+mn-ea"/>
                <a:cs typeface="+mn-cs"/>
              </a:rPr>
              <a:t>の被害に対して平均的な</a:t>
            </a:r>
            <a:r>
              <a:rPr kumimoji="1" lang="ja-JP" altLang="ja-JP" sz="1200" u="sng" kern="1200" dirty="0" smtClean="0">
                <a:solidFill>
                  <a:schemeClr val="tx1"/>
                </a:solidFill>
                <a:effectLst/>
                <a:latin typeface="+mn-lt"/>
                <a:ea typeface="+mn-ea"/>
                <a:cs typeface="+mn-cs"/>
                <a:hlinkClick r:id="" action="ppaction://noaction"/>
              </a:rPr>
              <a:t>見積</a:t>
            </a:r>
            <a:r>
              <a:rPr kumimoji="1" lang="ja-JP" altLang="ja-JP" sz="1200" kern="1200" dirty="0" smtClean="0">
                <a:solidFill>
                  <a:schemeClr val="tx1"/>
                </a:solidFill>
                <a:effectLst/>
                <a:latin typeface="+mn-lt"/>
                <a:ea typeface="+mn-ea"/>
                <a:cs typeface="+mn-cs"/>
              </a:rPr>
              <a:t>もりをして</a:t>
            </a:r>
            <a:r>
              <a:rPr kumimoji="1" lang="ja-JP" altLang="ja-JP" sz="1200" u="sng" kern="1200" dirty="0" smtClean="0">
                <a:solidFill>
                  <a:schemeClr val="tx1"/>
                </a:solidFill>
                <a:effectLst/>
                <a:latin typeface="+mn-lt"/>
                <a:ea typeface="+mn-ea"/>
                <a:cs typeface="+mn-cs"/>
                <a:hlinkClick r:id="" action="ppaction://noaction"/>
              </a:rPr>
              <a:t>保険料</a:t>
            </a:r>
            <a:r>
              <a:rPr kumimoji="1" lang="ja-JP" altLang="ja-JP" sz="1200" kern="1200" dirty="0" smtClean="0">
                <a:solidFill>
                  <a:schemeClr val="tx1"/>
                </a:solidFill>
                <a:effectLst/>
                <a:latin typeface="+mn-lt"/>
                <a:ea typeface="+mn-ea"/>
                <a:cs typeface="+mn-cs"/>
              </a:rPr>
              <a:t>を徴収するという方法自体、根拠が希薄なのだ。</a:t>
            </a:r>
            <a:r>
              <a:rPr lang="ja-JP" altLang="ja-JP" dirty="0" smtClean="0">
                <a:effectLst/>
              </a:rPr>
              <a:t> </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62</a:t>
            </a:fld>
            <a:endParaRPr kumimoji="1" lang="ja-JP" altLang="en-US"/>
          </a:p>
        </p:txBody>
      </p:sp>
    </p:spTree>
    <p:extLst>
      <p:ext uri="{BB962C8B-B14F-4D97-AF65-F5344CB8AC3E}">
        <p14:creationId xmlns:p14="http://schemas.microsoft.com/office/powerpoint/2010/main" val="441035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111A56E-C222-AE4C-BC76-1473F82325BC}" type="slidenum">
              <a:rPr lang="en-US" altLang="ja-JP"/>
              <a:pPr/>
              <a:t>64</a:t>
            </a:fld>
            <a:endParaRPr lang="en-US" altLang="ja-JP"/>
          </a:p>
        </p:txBody>
      </p:sp>
      <p:sp>
        <p:nvSpPr>
          <p:cNvPr id="778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7827" name="Rectangle 3"/>
          <p:cNvSpPr>
            <a:spLocks noGrp="1" noChangeArrowheads="1"/>
          </p:cNvSpPr>
          <p:nvPr>
            <p:ph type="body" idx="1"/>
          </p:nvPr>
        </p:nvSpPr>
        <p:spPr/>
        <p:txBody>
          <a:bodyPr/>
          <a:lstStyle/>
          <a:p>
            <a:r>
              <a:rPr lang="ja-JP" altLang="en-US"/>
              <a:t>スケーリング解析</a:t>
            </a:r>
            <a:endParaRPr lang="en-US" altLang="ja-JP"/>
          </a:p>
          <a:p>
            <a:r>
              <a:rPr lang="en-US" altLang="ja-JP"/>
              <a:t>α</a:t>
            </a:r>
            <a:r>
              <a:rPr lang="ja-JP" altLang="en-US"/>
              <a:t>スケーリング指数</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a:t>
            </a:r>
            <a:r>
              <a:rPr kumimoji="1" lang="en-US" altLang="ja-JP" dirty="0" err="1" smtClean="0"/>
              <a:t>honz.jp</a:t>
            </a:r>
            <a:r>
              <a:rPr kumimoji="1" lang="en-US" altLang="ja-JP" dirty="0" smtClean="0"/>
              <a:t>/articles/-/44174</a:t>
            </a:r>
          </a:p>
          <a:p>
            <a:r>
              <a:rPr kumimoji="1" lang="en-US" altLang="ja-JP" dirty="0" smtClean="0"/>
              <a:t>http://</a:t>
            </a:r>
            <a:r>
              <a:rPr kumimoji="1" lang="en-US" altLang="ja-JP" dirty="0" err="1" smtClean="0"/>
              <a:t>diamond.jp</a:t>
            </a:r>
            <a:r>
              <a:rPr kumimoji="1" lang="en-US" altLang="ja-JP" dirty="0" smtClean="0"/>
              <a:t>/articles/-/132726?page=3</a:t>
            </a:r>
          </a:p>
          <a:p>
            <a:endParaRPr kumimoji="1" lang="en-US" altLang="ja-JP" dirty="0" smtClean="0"/>
          </a:p>
          <a:p>
            <a:r>
              <a:rPr kumimoji="1" lang="ja-JP" altLang="en-US" dirty="0" smtClean="0"/>
              <a:t>人間をはじめとした個別の生命体はいつかは死ぬ運命にある脆い存在だが、そのおかげで個々の生命を複製する遺伝子は反脆弱性を持つことができる。起業家はその身を不確実性の海に投げ入れることで、社会全体の知識を高めている。その試みが失敗に終わっても、「何がうまくいかないかという知識」を生み出すことで、社会全体の反脆弱性を高めている。タレブは、「失敗した起業家」などいないのだと説く。人生のどの部分を脆くし、どの部分を反脆くするかを考えると、明日からの意思決定は幾分違ったものになるだろう。 反脆弱性を考えることは、いかに善く生きるかという倫理を考えることにも繋がる。タレブは現代性の最悪の問題の一つは、「ある人から別の人へと脆さや反脆さが移転する悪辣な現象にある」という。つまり、他人に脆さを押し付けることで自らを安全な立場に置き、反脆弱性を貪る人たちがいるのだ。タレブは人間を、身銭を切らない人、自分のために身銭を切る人、他者ために身銭を切る人、の</a:t>
            </a:r>
            <a:r>
              <a:rPr kumimoji="1" lang="en-US" altLang="ja-JP" dirty="0" smtClean="0"/>
              <a:t>3</a:t>
            </a:r>
            <a:r>
              <a:rPr kumimoji="1" lang="ja-JP" altLang="en-US" dirty="0" smtClean="0"/>
              <a:t>種類に分類している。身銭を切らない人々としては官僚、編集者や銀行家が、他社のために身銭を切る人々としては革命家、騎士や芸術家が例示されている。 脆さを他人へと押し付ける人に惑わされないようにするためには、身銭を切っていない人から距離を置くことだ。世論を扇動する人、何かを予言する人、何かを熱心に売り込む人が身銭を切っているかをチェックしてみよう。彼らの助言通りに行動して害が発生したとき、彼ら自身が害を被る仕組みになっていないのなら、その助言に従うべきではない。彼らは脆弱性をあなたに押し付けて、自らの反脆弱性を高めようとしているかもしれない</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65</a:t>
            </a:fld>
            <a:endParaRPr kumimoji="1" lang="ja-JP" altLang="en-US"/>
          </a:p>
        </p:txBody>
      </p:sp>
    </p:spTree>
    <p:extLst>
      <p:ext uri="{BB962C8B-B14F-4D97-AF65-F5344CB8AC3E}">
        <p14:creationId xmlns:p14="http://schemas.microsoft.com/office/powerpoint/2010/main" val="252333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フランク・ナイト　</a:t>
            </a:r>
            <a:r>
              <a:rPr lang="en-US" altLang="ja-JP" dirty="0" smtClean="0"/>
              <a:t>『Risk, Uncertainty and Profit』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ja-JP" dirty="0" smtClean="0"/>
              <a:t>&gt;</a:t>
            </a:r>
            <a:r>
              <a:rPr lang="ja-JP" altLang="en-US" dirty="0" smtClean="0"/>
              <a:t>市場を観測すると、およそ</a:t>
            </a:r>
            <a:r>
              <a:rPr lang="en-US" altLang="ja-JP" dirty="0" smtClean="0"/>
              <a:t>95%</a:t>
            </a:r>
            <a:r>
              <a:rPr lang="ja-JP" altLang="en-US" dirty="0" smtClean="0"/>
              <a:t>の時間は正規分布で近似できるようなおとなしい変動と</a:t>
            </a:r>
            <a:r>
              <a:rPr lang="en-US" altLang="ja-JP" dirty="0" smtClean="0"/>
              <a:t>&gt;</a:t>
            </a:r>
            <a:r>
              <a:rPr lang="ja-JP" altLang="en-US" dirty="0" smtClean="0"/>
              <a:t>なる一方、残る</a:t>
            </a:r>
            <a:r>
              <a:rPr lang="en-US" altLang="ja-JP" dirty="0" smtClean="0"/>
              <a:t>5%</a:t>
            </a:r>
            <a:r>
              <a:rPr lang="ja-JP" altLang="en-US" dirty="0" smtClean="0"/>
              <a:t>の時間にはベキ分布に従う大変動が出現することが確認されている。</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平均値は不定</a:t>
            </a:r>
            <a:r>
              <a:rPr lang="en-US" altLang="ja-JP" dirty="0" smtClean="0"/>
              <a:t>(</a:t>
            </a:r>
            <a:r>
              <a:rPr lang="ja-JP" altLang="en-US" dirty="0" smtClean="0"/>
              <a:t>指数</a:t>
            </a:r>
            <a:r>
              <a:rPr lang="en-US" altLang="ja-JP" dirty="0" smtClean="0"/>
              <a:t>0</a:t>
            </a:r>
            <a:r>
              <a:rPr lang="ja-JP" altLang="en-US" dirty="0" smtClean="0"/>
              <a:t>～</a:t>
            </a:r>
            <a:r>
              <a:rPr lang="en-US" altLang="ja-JP" dirty="0" smtClean="0"/>
              <a:t>1</a:t>
            </a:r>
            <a:r>
              <a:rPr lang="ja-JP" altLang="en-US" dirty="0" smtClean="0"/>
              <a:t>の場合</a:t>
            </a:r>
            <a:r>
              <a:rPr lang="en-US" altLang="ja-JP" dirty="0" smtClean="0"/>
              <a:t>)</a:t>
            </a:r>
            <a:r>
              <a:rPr lang="ja-JP" altLang="en-US" dirty="0" smtClean="0"/>
              <a:t>、標準偏差は無限大</a:t>
            </a:r>
            <a:r>
              <a:rPr lang="en-US" altLang="ja-JP" dirty="0" smtClean="0"/>
              <a:t>(</a:t>
            </a:r>
            <a:r>
              <a:rPr lang="ja-JP" altLang="en-US" dirty="0" smtClean="0"/>
              <a:t>指数が</a:t>
            </a:r>
            <a:r>
              <a:rPr lang="en-US" altLang="ja-JP" dirty="0" smtClean="0"/>
              <a:t>2</a:t>
            </a:r>
            <a:r>
              <a:rPr lang="ja-JP" altLang="en-US" dirty="0" smtClean="0"/>
              <a:t>以下の場合</a:t>
            </a:r>
            <a:r>
              <a:rPr lang="en-US" altLang="ja-JP"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4</a:t>
            </a:fld>
            <a:endParaRPr kumimoji="1" lang="ja-JP" altLang="en-US"/>
          </a:p>
        </p:txBody>
      </p:sp>
    </p:spTree>
    <p:extLst>
      <p:ext uri="{BB962C8B-B14F-4D97-AF65-F5344CB8AC3E}">
        <p14:creationId xmlns:p14="http://schemas.microsoft.com/office/powerpoint/2010/main" val="4161824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66</a:t>
            </a:fld>
            <a:endParaRPr kumimoji="1" lang="ja-JP" altLang="en-US"/>
          </a:p>
        </p:txBody>
      </p:sp>
    </p:spTree>
    <p:extLst>
      <p:ext uri="{BB962C8B-B14F-4D97-AF65-F5344CB8AC3E}">
        <p14:creationId xmlns:p14="http://schemas.microsoft.com/office/powerpoint/2010/main" val="2955423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a:t>
            </a:r>
            <a:r>
              <a:rPr lang="en-US" altLang="ja-JP" dirty="0" err="1" smtClean="0"/>
              <a:t>ameblo.jp</a:t>
            </a:r>
            <a:r>
              <a:rPr lang="en-US" altLang="ja-JP" dirty="0" smtClean="0"/>
              <a:t>/993c4s/entry-10315354716.html</a:t>
            </a:r>
            <a:r>
              <a:rPr lang="ja-JP" altLang="en-US" dirty="0" smtClean="0"/>
              <a:t>　</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67</a:t>
            </a:fld>
            <a:endParaRPr kumimoji="1" lang="ja-JP" altLang="en-US"/>
          </a:p>
        </p:txBody>
      </p:sp>
    </p:spTree>
    <p:extLst>
      <p:ext uri="{BB962C8B-B14F-4D97-AF65-F5344CB8AC3E}">
        <p14:creationId xmlns:p14="http://schemas.microsoft.com/office/powerpoint/2010/main" val="2839308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68</a:t>
            </a:fld>
            <a:endParaRPr kumimoji="1" lang="ja-JP" altLang="en-US"/>
          </a:p>
        </p:txBody>
      </p:sp>
    </p:spTree>
    <p:extLst>
      <p:ext uri="{BB962C8B-B14F-4D97-AF65-F5344CB8AC3E}">
        <p14:creationId xmlns:p14="http://schemas.microsoft.com/office/powerpoint/2010/main" val="779926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a:t>
            </a:r>
            <a:r>
              <a:rPr kumimoji="1" lang="en-US" altLang="ja-JP" dirty="0" err="1" smtClean="0"/>
              <a:t>ameblo.jp</a:t>
            </a:r>
            <a:r>
              <a:rPr kumimoji="1" lang="en-US" altLang="ja-JP" smtClean="0"/>
              <a:t>/993c4s/entry-10080268148.html</a:t>
            </a:r>
            <a:endParaRPr kumimoji="1" lang="ja-JP" altLang="en-US"/>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71</a:t>
            </a:fld>
            <a:endParaRPr kumimoji="1" lang="ja-JP" altLang="en-US"/>
          </a:p>
        </p:txBody>
      </p:sp>
    </p:spTree>
    <p:extLst>
      <p:ext uri="{BB962C8B-B14F-4D97-AF65-F5344CB8AC3E}">
        <p14:creationId xmlns:p14="http://schemas.microsoft.com/office/powerpoint/2010/main" val="3842991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72</a:t>
            </a:fld>
            <a:endParaRPr kumimoji="1" lang="ja-JP" altLang="en-US"/>
          </a:p>
        </p:txBody>
      </p:sp>
    </p:spTree>
    <p:extLst>
      <p:ext uri="{BB962C8B-B14F-4D97-AF65-F5344CB8AC3E}">
        <p14:creationId xmlns:p14="http://schemas.microsoft.com/office/powerpoint/2010/main" val="2214082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a:t>
            </a:r>
            <a:r>
              <a:rPr kumimoji="1" lang="ja-JP" altLang="en-US" dirty="0" smtClean="0"/>
              <a:t>と</a:t>
            </a:r>
            <a:r>
              <a:rPr kumimoji="1" lang="en-US" altLang="ja-JP" dirty="0" smtClean="0"/>
              <a:t>MSD</a:t>
            </a:r>
            <a:r>
              <a:rPr kumimoji="1" lang="ja-JP" altLang="en-US" dirty="0" smtClean="0"/>
              <a:t>と</a:t>
            </a:r>
            <a:r>
              <a:rPr kumimoji="1" lang="en-US" altLang="ja-JP" dirty="0" smtClean="0"/>
              <a:t>t</a:t>
            </a:r>
            <a:r>
              <a:rPr kumimoji="1" lang="ja-JP" altLang="en-US" dirty="0" smtClean="0"/>
              <a:t>は測定できる</a:t>
            </a:r>
            <a:endParaRPr kumimoji="1" lang="en-US" altLang="ja-JP" dirty="0" smtClean="0"/>
          </a:p>
          <a:p>
            <a:r>
              <a:rPr lang="en-US" altLang="ja-JP" dirty="0" smtClean="0"/>
              <a:t>D</a:t>
            </a:r>
            <a:r>
              <a:rPr lang="ja-JP" altLang="en-US" dirty="0" smtClean="0"/>
              <a:t>は未知。</a:t>
            </a:r>
            <a:endParaRPr lang="en-US" altLang="ja-JP" dirty="0" smtClean="0"/>
          </a:p>
          <a:p>
            <a:r>
              <a:rPr lang="ja-JP" altLang="en-US" dirty="0" smtClean="0"/>
              <a:t>タウはこちらで決めてしまっている。</a:t>
            </a:r>
            <a:endParaRPr lang="en-US" altLang="ja-JP" dirty="0" smtClean="0"/>
          </a:p>
          <a:p>
            <a:r>
              <a:rPr lang="ja-JP" altLang="en-US" dirty="0" smtClean="0"/>
              <a:t>今の実験形では</a:t>
            </a:r>
            <a:r>
              <a:rPr lang="en-US" altLang="ja-JP" dirty="0" smtClean="0"/>
              <a:t>180</a:t>
            </a:r>
            <a:r>
              <a:rPr lang="ja-JP" altLang="en-US" dirty="0" smtClean="0"/>
              <a:t>秒</a:t>
            </a:r>
            <a:endParaRPr lang="en-US" altLang="ja-JP" dirty="0" smtClean="0"/>
          </a:p>
          <a:p>
            <a:r>
              <a:rPr lang="ja-JP" altLang="en-US" dirty="0" smtClean="0"/>
              <a:t>今回は「３分おきの現象しか記述できないと開き直って」</a:t>
            </a:r>
            <a:r>
              <a:rPr lang="en-US" altLang="ja-JP" dirty="0" smtClean="0"/>
              <a:t>t/</a:t>
            </a:r>
            <a:r>
              <a:rPr lang="en-US" altLang="ja-JP" dirty="0" err="1" smtClean="0"/>
              <a:t>τ</a:t>
            </a:r>
            <a:r>
              <a:rPr lang="ja-JP" altLang="en-US" dirty="0" smtClean="0"/>
              <a:t>で統一すべきか。</a:t>
            </a:r>
            <a:endParaRPr lang="en-US" altLang="ja-JP" dirty="0" smtClean="0"/>
          </a:p>
          <a:p>
            <a:r>
              <a:rPr lang="ja-JP" altLang="en-US" dirty="0" smtClean="0"/>
              <a:t>ならば、</a:t>
            </a:r>
            <a:r>
              <a:rPr lang="en-US" altLang="ja-JP" dirty="0" smtClean="0"/>
              <a:t>D*</a:t>
            </a:r>
            <a:r>
              <a:rPr lang="en-US" altLang="ja-JP" dirty="0" err="1" smtClean="0"/>
              <a:t>τ</a:t>
            </a:r>
            <a:r>
              <a:rPr lang="ja-JP" altLang="en-US" dirty="0" smtClean="0"/>
              <a:t>の積を求める。</a:t>
            </a:r>
            <a:endParaRPr kumimoji="1" lang="en-US" altLang="ja-JP" dirty="0" smtClean="0"/>
          </a:p>
          <a:p>
            <a:r>
              <a:rPr lang="en-US" altLang="ja-JP" dirty="0" smtClean="0"/>
              <a:t>D*</a:t>
            </a:r>
            <a:r>
              <a:rPr lang="en-US" altLang="ja-JP" dirty="0" err="1" smtClean="0"/>
              <a:t>τ</a:t>
            </a:r>
            <a:r>
              <a:rPr lang="ja-JP" altLang="en-US" dirty="0" smtClean="0"/>
              <a:t>が様々な実験のプロットで一意に定まるならば、</a:t>
            </a:r>
            <a:r>
              <a:rPr lang="en-US" altLang="ja-JP" dirty="0" err="1" smtClean="0"/>
              <a:t>swiss</a:t>
            </a:r>
            <a:r>
              <a:rPr lang="en-US" altLang="ja-JP" dirty="0" smtClean="0"/>
              <a:t>=</a:t>
            </a:r>
            <a:r>
              <a:rPr lang="ja-JP" altLang="en-US" dirty="0" smtClean="0"/>
              <a:t>自己駆動モデルが使える。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D2D68E2-55F3-C54D-83A4-65461FDC17A0}" type="slidenum">
              <a:rPr kumimoji="1" lang="ja-JP" altLang="en-US" smtClean="0"/>
              <a:t>76</a:t>
            </a:fld>
            <a:endParaRPr kumimoji="1" lang="ja-JP" altLang="en-US"/>
          </a:p>
        </p:txBody>
      </p:sp>
    </p:spTree>
    <p:extLst>
      <p:ext uri="{BB962C8B-B14F-4D97-AF65-F5344CB8AC3E}">
        <p14:creationId xmlns:p14="http://schemas.microsoft.com/office/powerpoint/2010/main" val="782129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www.phys.kyushu-u.ac.jp</a:t>
            </a:r>
            <a:r>
              <a:rPr kumimoji="1" lang="en-US" altLang="ja-JP" dirty="0" smtClean="0"/>
              <a:t>/</a:t>
            </a:r>
            <a:r>
              <a:rPr kumimoji="1" lang="en-US" altLang="ja-JP" dirty="0" err="1" smtClean="0"/>
              <a:t>kpsj</a:t>
            </a:r>
            <a:r>
              <a:rPr kumimoji="1" lang="en-US" altLang="ja-JP" dirty="0" smtClean="0"/>
              <a:t>/2016/abstractbook-122v1-E.pdf</a:t>
            </a:r>
          </a:p>
          <a:p>
            <a:r>
              <a:rPr kumimoji="1" lang="ja-JP" altLang="en-US" dirty="0" smtClean="0"/>
              <a:t>　ガラス転移点の近傍の液体では分子運動が異常拡散を示す。 この異常拡散を解析する方法として平均二乗変位や初通過時 間が用いられる。新しい試みとして、これら </a:t>
            </a:r>
            <a:r>
              <a:rPr kumimoji="1" lang="en-US" altLang="ja-JP" dirty="0" smtClean="0"/>
              <a:t>2 </a:t>
            </a:r>
            <a:r>
              <a:rPr kumimoji="1" lang="ja-JP" altLang="en-US" dirty="0" smtClean="0"/>
              <a:t>つの中間的な 量である、平均最大到達距離 </a:t>
            </a:r>
            <a:r>
              <a:rPr kumimoji="1" lang="en-US" altLang="ja-JP" dirty="0" smtClean="0"/>
              <a:t>(Mean Maximal Excursion) </a:t>
            </a:r>
            <a:r>
              <a:rPr kumimoji="1" lang="ja-JP" altLang="en-US" dirty="0" smtClean="0"/>
              <a:t>を 用いた方法が提案されている。ある時間間隔 </a:t>
            </a:r>
            <a:r>
              <a:rPr kumimoji="1" lang="en-US" altLang="ja-JP" dirty="0" smtClean="0"/>
              <a:t>t </a:t>
            </a:r>
            <a:r>
              <a:rPr kumimoji="1" lang="ja-JP" altLang="en-US" dirty="0" smtClean="0"/>
              <a:t>の中で粒子 </a:t>
            </a:r>
            <a:r>
              <a:rPr kumimoji="1" lang="en-US" altLang="ja-JP" dirty="0" err="1" smtClean="0"/>
              <a:t>i</a:t>
            </a:r>
            <a:r>
              <a:rPr kumimoji="1" lang="en-US" altLang="ja-JP" dirty="0" smtClean="0"/>
              <a:t> </a:t>
            </a:r>
            <a:r>
              <a:rPr kumimoji="1" lang="ja-JP" altLang="en-US" dirty="0" smtClean="0"/>
              <a:t>が最も遠くまで到達した時の変位は 用する。 </a:t>
            </a:r>
            <a:r>
              <a:rPr kumimoji="1" lang="en-US" altLang="ja-JP" dirty="0" smtClean="0"/>
              <a:t>(</a:t>
            </a:r>
            <a:r>
              <a:rPr kumimoji="1" lang="ja-JP" altLang="en-US" dirty="0" smtClean="0"/>
              <a:t>グ ラ フ は ガ ラ ス 転 移 点 近 傍 で の 最 大 到 達 距 離 の 二 次 モ ー メ ン ト と 平 均 二 乗 変 位 の 時 間 変 化 。</a:t>
            </a:r>
            <a:r>
              <a:rPr kumimoji="1" lang="en-US" altLang="ja-JP" dirty="0" smtClean="0"/>
              <a:t>) &lt;r2&gt;/σ2AA,&lt;r2max&gt;/σ2AA ′′1 </a:t>
            </a:r>
            <a:r>
              <a:rPr kumimoji="1" lang="en-US" altLang="ja-JP" dirty="0" err="1" smtClean="0"/>
              <a:t>ri,max</a:t>
            </a:r>
            <a:r>
              <a:rPr kumimoji="1" lang="en-US" altLang="ja-JP" dirty="0" smtClean="0"/>
              <a:t>(t)=max(|</a:t>
            </a:r>
            <a:r>
              <a:rPr kumimoji="1" lang="en-US" altLang="ja-JP" dirty="0" err="1" smtClean="0"/>
              <a:t>ri</a:t>
            </a:r>
            <a:r>
              <a:rPr kumimoji="1" lang="en-US" altLang="ja-JP" dirty="0" smtClean="0"/>
              <a:t>(t)−</a:t>
            </a:r>
            <a:r>
              <a:rPr kumimoji="1" lang="en-US" altLang="ja-JP" dirty="0" err="1" smtClean="0"/>
              <a:t>ri</a:t>
            </a:r>
            <a:r>
              <a:rPr kumimoji="1" lang="en-US" altLang="ja-JP" dirty="0" smtClean="0"/>
              <a:t>(0)|;0≤t ≤t)  (1) </a:t>
            </a:r>
            <a:r>
              <a:rPr kumimoji="1" lang="ja-JP" altLang="en-US" dirty="0" smtClean="0"/>
              <a:t>であり、この二次モーメントと </a:t>
            </a:r>
            <a:r>
              <a:rPr kumimoji="1" lang="en-US" altLang="ja-JP" dirty="0" smtClean="0"/>
              <a:t>MSD </a:t>
            </a:r>
            <a:r>
              <a:rPr kumimoji="1" lang="ja-JP" altLang="en-US" dirty="0" smtClean="0"/>
              <a:t>の比較から拡散の異常性 を </a:t>
            </a:r>
            <a:r>
              <a:rPr kumimoji="1" lang="en-US" altLang="ja-JP" dirty="0" smtClean="0"/>
              <a:t>Fractional Brownian Motion   Continuous Time Ran- </a:t>
            </a:r>
            <a:r>
              <a:rPr kumimoji="1" lang="en-US" altLang="ja-JP" dirty="0" err="1" smtClean="0"/>
              <a:t>dom</a:t>
            </a:r>
            <a:r>
              <a:rPr kumimoji="1" lang="en-US" altLang="ja-JP" dirty="0" smtClean="0"/>
              <a:t> Walk   Diffusion on Fractal </a:t>
            </a:r>
            <a:r>
              <a:rPr kumimoji="1" lang="ja-JP" altLang="en-US" dirty="0" smtClean="0"/>
              <a:t>のいずれかに分類する 事ができる。</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78</a:t>
            </a:fld>
            <a:endParaRPr kumimoji="1" lang="ja-JP" altLang="en-US"/>
          </a:p>
        </p:txBody>
      </p:sp>
    </p:spTree>
    <p:extLst>
      <p:ext uri="{BB962C8B-B14F-4D97-AF65-F5344CB8AC3E}">
        <p14:creationId xmlns:p14="http://schemas.microsoft.com/office/powerpoint/2010/main" val="3985807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a:t>
            </a:r>
            <a:r>
              <a:rPr kumimoji="1" lang="en-US" altLang="ja-JP" dirty="0" err="1" smtClean="0"/>
              <a:t>www.jstage.jst.go.jp</a:t>
            </a:r>
            <a:r>
              <a:rPr kumimoji="1" lang="en-US" altLang="ja-JP" dirty="0" smtClean="0"/>
              <a:t>/article/kobunshi1952/57/2/57_2_58/_</a:t>
            </a:r>
            <a:r>
              <a:rPr kumimoji="1" lang="en-US" altLang="ja-JP" dirty="0" err="1" smtClean="0"/>
              <a:t>pdf</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80</a:t>
            </a:fld>
            <a:endParaRPr kumimoji="1" lang="ja-JP" altLang="en-US"/>
          </a:p>
        </p:txBody>
      </p:sp>
    </p:spTree>
    <p:extLst>
      <p:ext uri="{BB962C8B-B14F-4D97-AF65-F5344CB8AC3E}">
        <p14:creationId xmlns:p14="http://schemas.microsoft.com/office/powerpoint/2010/main" val="1058357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a:t>
            </a:r>
            <a:r>
              <a:rPr kumimoji="1" lang="en-US" altLang="ja-JP" dirty="0" err="1" smtClean="0"/>
              <a:t>www.hisenkei.net</a:t>
            </a:r>
            <a:r>
              <a:rPr kumimoji="1" lang="en-US" altLang="ja-JP" dirty="0" smtClean="0"/>
              <a:t>/~</a:t>
            </a:r>
            <a:r>
              <a:rPr kumimoji="1" lang="en-US" altLang="ja-JP" dirty="0" err="1" smtClean="0"/>
              <a:t>tohru</a:t>
            </a:r>
            <a:r>
              <a:rPr kumimoji="1" lang="en-US" altLang="ja-JP" dirty="0" smtClean="0"/>
              <a:t>/</a:t>
            </a:r>
            <a:r>
              <a:rPr kumimoji="1" lang="en-US" altLang="ja-JP" dirty="0" err="1" smtClean="0"/>
              <a:t>LaTeX</a:t>
            </a:r>
            <a:r>
              <a:rPr kumimoji="1" lang="en-US" altLang="ja-JP" dirty="0" smtClean="0"/>
              <a:t>/Prosper/</a:t>
            </a:r>
            <a:r>
              <a:rPr kumimoji="1" lang="en-US" altLang="ja-JP" dirty="0" err="1" smtClean="0"/>
              <a:t>kobe_intro.pdf</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83</a:t>
            </a:fld>
            <a:endParaRPr kumimoji="1" lang="ja-JP" altLang="en-US"/>
          </a:p>
        </p:txBody>
      </p:sp>
    </p:spTree>
    <p:extLst>
      <p:ext uri="{BB962C8B-B14F-4D97-AF65-F5344CB8AC3E}">
        <p14:creationId xmlns:p14="http://schemas.microsoft.com/office/powerpoint/2010/main" val="2534058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埋め込みとアトラクタ表示 　</a:t>
            </a:r>
            <a:r>
              <a:rPr kumimoji="1" lang="en-US" altLang="ja-JP" sz="1200" kern="1200" dirty="0" smtClean="0">
                <a:solidFill>
                  <a:schemeClr val="tx1"/>
                </a:solidFill>
                <a:effectLst/>
                <a:latin typeface="+mn-lt"/>
                <a:ea typeface="+mn-ea"/>
                <a:cs typeface="+mn-cs"/>
              </a:rPr>
              <a:t>http://</a:t>
            </a:r>
            <a:r>
              <a:rPr kumimoji="1" lang="en-US" altLang="ja-JP" sz="1200" kern="1200" dirty="0" err="1" smtClean="0">
                <a:solidFill>
                  <a:schemeClr val="tx1"/>
                </a:solidFill>
                <a:effectLst/>
                <a:latin typeface="+mn-lt"/>
                <a:ea typeface="+mn-ea"/>
                <a:cs typeface="+mn-cs"/>
              </a:rPr>
              <a:t>www.aihara.co.jp</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rdteam</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chaostimes</a:t>
            </a:r>
            <a:r>
              <a:rPr kumimoji="1" lang="en-US" altLang="ja-JP" sz="1200" kern="1200" dirty="0" smtClean="0">
                <a:solidFill>
                  <a:schemeClr val="tx1"/>
                </a:solidFill>
                <a:effectLst/>
                <a:latin typeface="+mn-lt"/>
                <a:ea typeface="+mn-ea"/>
                <a:cs typeface="+mn-cs"/>
              </a:rPr>
              <a:t>/comp-today-2000.pdf</a:t>
            </a:r>
            <a:endParaRPr lang="ja-JP" altLang="en-US" dirty="0" smtClean="0"/>
          </a:p>
          <a:p>
            <a:endParaRPr kumimoji="1" lang="en-US" altLang="ja-JP" dirty="0" smtClean="0"/>
          </a:p>
          <a:p>
            <a:endParaRPr kumimoji="1" lang="en-US" altLang="ja-JP" dirty="0" smtClean="0"/>
          </a:p>
          <a:p>
            <a:r>
              <a:rPr kumimoji="1" lang="en-US" altLang="ja-JP" dirty="0" smtClean="0"/>
              <a:t>k </a:t>
            </a:r>
            <a:r>
              <a:rPr kumimoji="1" lang="ja-JP" altLang="en-US" dirty="0" smtClean="0"/>
              <a:t>次元の力学系のある時刻の状態は，</a:t>
            </a:r>
            <a:r>
              <a:rPr kumimoji="1" lang="en-US" altLang="ja-JP" dirty="0" smtClean="0"/>
              <a:t>k </a:t>
            </a:r>
            <a:r>
              <a:rPr kumimoji="1" lang="ja-JP" altLang="en-US" dirty="0" smtClean="0"/>
              <a:t>個の状態変数に よって表すことができる</a:t>
            </a:r>
            <a:r>
              <a:rPr kumimoji="1" lang="en-US" altLang="ja-JP" dirty="0" smtClean="0"/>
              <a:t>.</a:t>
            </a:r>
            <a:r>
              <a:rPr kumimoji="1" lang="ja-JP" altLang="en-US" dirty="0" smtClean="0"/>
              <a:t>しかし，</a:t>
            </a:r>
            <a:r>
              <a:rPr kumimoji="1" lang="en-US" altLang="ja-JP" dirty="0" smtClean="0"/>
              <a:t>2</a:t>
            </a:r>
            <a:r>
              <a:rPr kumimoji="1" lang="ja-JP" altLang="en-US" dirty="0" smtClean="0"/>
              <a:t>章でも述べた通り， 実際の実験などでは，</a:t>
            </a:r>
            <a:r>
              <a:rPr kumimoji="1" lang="en-US" altLang="ja-JP" dirty="0" smtClean="0"/>
              <a:t>k </a:t>
            </a:r>
            <a:r>
              <a:rPr kumimoji="1" lang="ja-JP" altLang="en-US" dirty="0" smtClean="0"/>
              <a:t>個の状態変数をすべて観測できる とは限らない</a:t>
            </a:r>
            <a:r>
              <a:rPr kumimoji="1" lang="en-US" altLang="ja-JP" dirty="0" smtClean="0"/>
              <a:t>.</a:t>
            </a:r>
            <a:r>
              <a:rPr kumimoji="1" lang="ja-JP" altLang="en-US" dirty="0" smtClean="0"/>
              <a:t>そもそも，元の力学系が何次元であるかも 未知であることの方が多い</a:t>
            </a:r>
            <a:r>
              <a:rPr kumimoji="1" lang="en-US" altLang="ja-JP" dirty="0" smtClean="0"/>
              <a:t>.</a:t>
            </a:r>
            <a:r>
              <a:rPr kumimoji="1" lang="ja-JP" altLang="en-US" dirty="0" smtClean="0"/>
              <a:t>そこで，最悪の場合を想定し て，</a:t>
            </a:r>
            <a:r>
              <a:rPr kumimoji="1" lang="en-US" altLang="ja-JP" dirty="0" smtClean="0"/>
              <a:t>1 </a:t>
            </a:r>
            <a:r>
              <a:rPr kumimoji="1" lang="ja-JP" altLang="en-US" dirty="0" smtClean="0"/>
              <a:t>個の状態変数から得られる </a:t>
            </a:r>
            <a:r>
              <a:rPr kumimoji="1" lang="en-US" altLang="ja-JP" dirty="0" smtClean="0"/>
              <a:t>1 </a:t>
            </a:r>
            <a:r>
              <a:rPr kumimoji="1" lang="ja-JP" altLang="en-US" dirty="0" smtClean="0"/>
              <a:t>本の時系列データから アトラクタを再構成する</a:t>
            </a:r>
            <a:r>
              <a:rPr kumimoji="1" lang="en-US" altLang="ja-JP" dirty="0" smtClean="0"/>
              <a:t>.</a:t>
            </a:r>
            <a:r>
              <a:rPr kumimoji="1" lang="ja-JP" altLang="en-US" dirty="0" smtClean="0"/>
              <a:t>そのためには，時間遅れ座標系 への変換を用いて，観測された </a:t>
            </a:r>
            <a:r>
              <a:rPr kumimoji="1" lang="en-US" altLang="ja-JP" dirty="0" smtClean="0"/>
              <a:t>1 </a:t>
            </a:r>
            <a:r>
              <a:rPr kumimoji="1" lang="ja-JP" altLang="en-US" dirty="0" smtClean="0"/>
              <a:t>個の状態変数の時系列 データ </a:t>
            </a:r>
            <a:r>
              <a:rPr kumimoji="1" lang="en-US" altLang="ja-JP" dirty="0" smtClean="0"/>
              <a:t>x(0), x(1), · · · , x(N − 1) </a:t>
            </a:r>
            <a:r>
              <a:rPr kumimoji="1" lang="ja-JP" altLang="en-US" dirty="0" smtClean="0"/>
              <a:t>から，適当な遅れ時間 </a:t>
            </a:r>
            <a:r>
              <a:rPr kumimoji="1" lang="en-US" altLang="ja-JP" dirty="0" smtClean="0"/>
              <a:t>(</a:t>
            </a:r>
            <a:r>
              <a:rPr kumimoji="1" lang="ja-JP" altLang="en-US" dirty="0" smtClean="0"/>
              <a:t>ラ グ</a:t>
            </a:r>
            <a:r>
              <a:rPr kumimoji="1" lang="en-US" altLang="ja-JP" dirty="0" smtClean="0"/>
              <a:t>) </a:t>
            </a:r>
            <a:r>
              <a:rPr kumimoji="1" lang="en-US" altLang="ja-JP" dirty="0" err="1" smtClean="0"/>
              <a:t>τ</a:t>
            </a:r>
            <a:r>
              <a:rPr kumimoji="1" lang="en-US" altLang="ja-JP" dirty="0" smtClean="0"/>
              <a:t> </a:t>
            </a:r>
            <a:r>
              <a:rPr kumimoji="1" lang="ja-JP" altLang="en-US" dirty="0" smtClean="0"/>
              <a:t>ごとの </a:t>
            </a:r>
            <a:r>
              <a:rPr kumimoji="1" lang="en-US" altLang="ja-JP" dirty="0" smtClean="0"/>
              <a:t>n </a:t>
            </a:r>
            <a:r>
              <a:rPr kumimoji="1" lang="ja-JP" altLang="en-US" dirty="0" smtClean="0"/>
              <a:t>個の状態変数を取り出し，それらから </a:t>
            </a:r>
            <a:r>
              <a:rPr kumimoji="1" lang="en-US" altLang="ja-JP" dirty="0" smtClean="0"/>
              <a:t>n </a:t>
            </a:r>
            <a:r>
              <a:rPr kumimoji="1" lang="ja-JP" altLang="en-US" dirty="0" smtClean="0"/>
              <a:t>次 元ベクトル</a:t>
            </a:r>
            <a:r>
              <a:rPr kumimoji="1" lang="en-US" altLang="ja-JP" dirty="0" smtClean="0"/>
              <a:t>V(t) = (x(t),x(</a:t>
            </a:r>
            <a:r>
              <a:rPr kumimoji="1" lang="en-US" altLang="ja-JP" dirty="0" err="1" smtClean="0"/>
              <a:t>t+τ</a:t>
            </a:r>
            <a:r>
              <a:rPr kumimoji="1" lang="en-US" altLang="ja-JP" dirty="0" smtClean="0"/>
              <a:t>),···,x(t+(n−1)</a:t>
            </a:r>
            <a:r>
              <a:rPr kumimoji="1" lang="en-US" altLang="ja-JP" dirty="0" err="1" smtClean="0"/>
              <a:t>τ</a:t>
            </a:r>
            <a:r>
              <a:rPr kumimoji="1" lang="en-US" altLang="ja-JP" dirty="0" smtClean="0"/>
              <a:t>)) (t = 0, 1, · · · , N − 1 − (n − 1)</a:t>
            </a:r>
            <a:r>
              <a:rPr kumimoji="1" lang="en-US" altLang="ja-JP" dirty="0" err="1" smtClean="0"/>
              <a:t>τ</a:t>
            </a:r>
            <a:r>
              <a:rPr kumimoji="1" lang="en-US" altLang="ja-JP" dirty="0" smtClean="0"/>
              <a:t> ) </a:t>
            </a:r>
            <a:r>
              <a:rPr kumimoji="1" lang="ja-JP" altLang="en-US" dirty="0" smtClean="0"/>
              <a:t>を作成する</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85</a:t>
            </a:fld>
            <a:endParaRPr kumimoji="1" lang="ja-JP" altLang="en-US"/>
          </a:p>
        </p:txBody>
      </p:sp>
    </p:spTree>
    <p:extLst>
      <p:ext uri="{BB962C8B-B14F-4D97-AF65-F5344CB8AC3E}">
        <p14:creationId xmlns:p14="http://schemas.microsoft.com/office/powerpoint/2010/main" val="3514305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神戸のあと、なぜ予測図をつくったかというと、相対的でもいいから答えを出したいのだと。そのためには、意見が一致しないからといって、パラメーターを提示しないということはあり得ないのだ、という状況</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、自分がファシリテーションをやるという意識を持つかどうか 裏で官僚が決めてしまう。全部決めます。自分でファシリテーションをやるときに、頭を決めると幅広くやらなければできない状態なわけですから、自分で選択する。それを公開して意見をもらうわけですから。</a:t>
            </a:r>
            <a:endParaRPr lang="en-US" altLang="ja-JP" dirty="0" smtClean="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5</a:t>
            </a:fld>
            <a:endParaRPr kumimoji="1" lang="ja-JP" altLang="en-US"/>
          </a:p>
        </p:txBody>
      </p:sp>
    </p:spTree>
    <p:extLst>
      <p:ext uri="{BB962C8B-B14F-4D97-AF65-F5344CB8AC3E}">
        <p14:creationId xmlns:p14="http://schemas.microsoft.com/office/powerpoint/2010/main" val="4161824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がん細胞とかまさにエクスポネンシァル</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87</a:t>
            </a:fld>
            <a:endParaRPr kumimoji="1" lang="ja-JP" altLang="en-US"/>
          </a:p>
        </p:txBody>
      </p:sp>
    </p:spTree>
    <p:extLst>
      <p:ext uri="{BB962C8B-B14F-4D97-AF65-F5344CB8AC3E}">
        <p14:creationId xmlns:p14="http://schemas.microsoft.com/office/powerpoint/2010/main" val="2813452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a:t>
            </a:r>
            <a:r>
              <a:rPr kumimoji="1" lang="en-US" altLang="ja-JP" dirty="0" err="1" smtClean="0"/>
              <a:t>www.gavo.t.u-tokyo.ac.jp</a:t>
            </a:r>
            <a:r>
              <a:rPr kumimoji="1" lang="en-US" altLang="ja-JP" dirty="0" smtClean="0"/>
              <a:t>/~mine/</a:t>
            </a:r>
            <a:r>
              <a:rPr kumimoji="1" lang="en-US" altLang="ja-JP" dirty="0" err="1" smtClean="0"/>
              <a:t>japanese</a:t>
            </a:r>
            <a:r>
              <a:rPr kumimoji="1" lang="en-US" altLang="ja-JP" dirty="0" smtClean="0"/>
              <a:t>/algo2007/2008-01-24/</a:t>
            </a:r>
            <a:r>
              <a:rPr kumimoji="1" lang="en-US" altLang="ja-JP" dirty="0" err="1" smtClean="0"/>
              <a:t>pie.pdf</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88</a:t>
            </a:fld>
            <a:endParaRPr kumimoji="1" lang="ja-JP" altLang="en-US"/>
          </a:p>
        </p:txBody>
      </p:sp>
    </p:spTree>
    <p:extLst>
      <p:ext uri="{BB962C8B-B14F-4D97-AF65-F5344CB8AC3E}">
        <p14:creationId xmlns:p14="http://schemas.microsoft.com/office/powerpoint/2010/main" val="4195445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a:t>
            </a:r>
            <a:r>
              <a:rPr kumimoji="1" lang="en-US" altLang="ja-JP" dirty="0" err="1" smtClean="0"/>
              <a:t>www.aichi-gakuin.ac.jp</a:t>
            </a:r>
            <a:r>
              <a:rPr kumimoji="1" lang="en-US" altLang="ja-JP" dirty="0" smtClean="0"/>
              <a:t>/~chino/time-signals/linear-and-nonlinear-time-series-</a:t>
            </a:r>
            <a:r>
              <a:rPr kumimoji="1" lang="en-US" altLang="ja-JP" dirty="0" err="1" smtClean="0"/>
              <a:t>analysis.html</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89</a:t>
            </a:fld>
            <a:endParaRPr kumimoji="1" lang="ja-JP" altLang="en-US"/>
          </a:p>
        </p:txBody>
      </p:sp>
    </p:spTree>
    <p:extLst>
      <p:ext uri="{BB962C8B-B14F-4D97-AF65-F5344CB8AC3E}">
        <p14:creationId xmlns:p14="http://schemas.microsoft.com/office/powerpoint/2010/main" val="9866637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修正の仕方としては </a:t>
            </a:r>
            <a:r>
              <a:rPr kumimoji="1" lang="en-US" altLang="ja-JP" dirty="0" smtClean="0"/>
              <a:t>3 </a:t>
            </a:r>
            <a:r>
              <a:rPr kumimoji="1" lang="ja-JP" altLang="en-US" dirty="0" smtClean="0"/>
              <a:t>通り</a:t>
            </a:r>
            <a:endParaRPr kumimoji="1" lang="en-US" altLang="ja-JP" dirty="0" smtClean="0"/>
          </a:p>
          <a:p>
            <a:r>
              <a:rPr kumimoji="1" lang="ja-JP" altLang="en-US" dirty="0" smtClean="0"/>
              <a:t>イベントの挿入 削除にはコスト </a:t>
            </a:r>
            <a:r>
              <a:rPr kumimoji="1" lang="en-US" altLang="ja-JP" dirty="0" smtClean="0"/>
              <a:t>1</a:t>
            </a:r>
            <a:r>
              <a:rPr kumimoji="1" lang="ja-JP" altLang="en-US" dirty="0" smtClean="0"/>
              <a:t>、移動には移動量に比例したコストを割り当てる。</a:t>
            </a:r>
            <a:endParaRPr kumimoji="1" lang="en-US" altLang="ja-JP" dirty="0" smtClean="0"/>
          </a:p>
          <a:p>
            <a:endParaRPr kumimoji="1" lang="en-US" altLang="ja-JP" dirty="0" smtClean="0"/>
          </a:p>
          <a:p>
            <a:r>
              <a:rPr kumimoji="1" lang="ja-JP" altLang="en-US" dirty="0" smtClean="0"/>
              <a:t>神経の発火などの値を 伴わない </a:t>
            </a:r>
            <a:r>
              <a:rPr kumimoji="1" lang="en-US" altLang="ja-JP" dirty="0" smtClean="0"/>
              <a:t>(</a:t>
            </a:r>
            <a:r>
              <a:rPr kumimoji="1" lang="ja-JP" altLang="en-US" dirty="0" smtClean="0"/>
              <a:t>マークなし</a:t>
            </a:r>
            <a:r>
              <a:rPr kumimoji="1" lang="en-US" altLang="ja-JP" dirty="0" smtClean="0"/>
              <a:t>) </a:t>
            </a:r>
            <a:r>
              <a:rPr kumimoji="1" lang="ja-JP" altLang="en-US" dirty="0" smtClean="0"/>
              <a:t>点過程に関して距離を定義したのが、 </a:t>
            </a:r>
            <a:r>
              <a:rPr kumimoji="1" lang="en-US" altLang="ja-JP" dirty="0" smtClean="0"/>
              <a:t>Victor and </a:t>
            </a:r>
            <a:r>
              <a:rPr kumimoji="1" lang="en-US" altLang="ja-JP" dirty="0" err="1" smtClean="0"/>
              <a:t>Purpura</a:t>
            </a:r>
            <a:r>
              <a:rPr kumimoji="1" lang="en-US" altLang="ja-JP" dirty="0" smtClean="0"/>
              <a:t>(1997) </a:t>
            </a:r>
            <a:r>
              <a:rPr kumimoji="1" lang="ja-JP" altLang="en-US" dirty="0" smtClean="0"/>
              <a:t>の 仕事である。 </a:t>
            </a:r>
            <a:endParaRPr kumimoji="1" lang="en-US" altLang="ja-JP" dirty="0" smtClean="0"/>
          </a:p>
          <a:p>
            <a:r>
              <a:rPr kumimoji="1" lang="ja-JP" altLang="en-US" dirty="0" smtClean="0"/>
              <a:t>これをイベントに値を伴うマーク付き点過程に拡張したのが我々 </a:t>
            </a:r>
            <a:r>
              <a:rPr kumimoji="1" lang="en-US" altLang="ja-JP" dirty="0" smtClean="0"/>
              <a:t>(Suzuki et al. , 2010) </a:t>
            </a:r>
            <a:r>
              <a:rPr kumimoji="1" lang="ja-JP" altLang="en-US" dirty="0" smtClean="0"/>
              <a:t>の仕事である。</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93</a:t>
            </a:fld>
            <a:endParaRPr kumimoji="1" lang="ja-JP" altLang="en-US"/>
          </a:p>
        </p:txBody>
      </p:sp>
    </p:spTree>
    <p:extLst>
      <p:ext uri="{BB962C8B-B14F-4D97-AF65-F5344CB8AC3E}">
        <p14:creationId xmlns:p14="http://schemas.microsoft.com/office/powerpoint/2010/main" val="779853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a:t>
            </a:r>
            <a:r>
              <a:rPr kumimoji="1" lang="en-US" altLang="ja-JP" dirty="0" err="1" smtClean="0"/>
              <a:t>brain.cc.kogakuin.ac.jp</a:t>
            </a:r>
            <a:r>
              <a:rPr kumimoji="1" lang="en-US" altLang="ja-JP" dirty="0" smtClean="0"/>
              <a:t>/~</a:t>
            </a:r>
            <a:r>
              <a:rPr kumimoji="1" lang="en-US" altLang="ja-JP" dirty="0" err="1" smtClean="0"/>
              <a:t>kanamaru</a:t>
            </a:r>
            <a:r>
              <a:rPr kumimoji="1" lang="en-US" altLang="ja-JP" dirty="0" smtClean="0"/>
              <a:t>/Chaos/</a:t>
            </a:r>
            <a:r>
              <a:rPr kumimoji="1" lang="en-US" altLang="ja-JP" dirty="0" err="1" smtClean="0"/>
              <a:t>Risc</a:t>
            </a:r>
            <a:r>
              <a:rPr kumimoji="1" lang="en-US" altLang="ja-JP" dirty="0" smtClean="0"/>
              <a:t>/</a:t>
            </a:r>
          </a:p>
          <a:p>
            <a:r>
              <a:rPr kumimoji="1" lang="ja-JP" altLang="en-US" dirty="0" smtClean="0"/>
              <a:t>つなぎ換え確率 </a:t>
            </a:r>
            <a:r>
              <a:rPr kumimoji="1" lang="en-US" altLang="ja-JP" dirty="0" smtClean="0"/>
              <a:t>p </a:t>
            </a:r>
            <a:r>
              <a:rPr kumimoji="1" lang="ja-JP" altLang="en-US" dirty="0" smtClean="0"/>
              <a:t>を大きくすると、ある大きさの </a:t>
            </a:r>
            <a:r>
              <a:rPr kumimoji="1" lang="en-US" altLang="ja-JP" dirty="0" smtClean="0"/>
              <a:t>p </a:t>
            </a:r>
            <a:r>
              <a:rPr kumimoji="1" lang="ja-JP" altLang="en-US" dirty="0" smtClean="0"/>
              <a:t>で非同期発火から同期発火への転移が起こる</a:t>
            </a:r>
            <a:r>
              <a:rPr kumimoji="1" lang="ja-JP" altLang="en-US" dirty="0" smtClean="0"/>
              <a:t>ことを「</a:t>
            </a:r>
            <a:r>
              <a:rPr kumimoji="1" lang="en-US" altLang="ja-JP" dirty="0" smtClean="0"/>
              <a:t>E&amp;I </a:t>
            </a:r>
            <a:r>
              <a:rPr kumimoji="1" lang="ja-JP" altLang="en-US" dirty="0" smtClean="0"/>
              <a:t>間結合強度 </a:t>
            </a:r>
            <a:r>
              <a:rPr kumimoji="1" lang="en-US" altLang="ja-JP" dirty="0" smtClean="0"/>
              <a:t>g </a:t>
            </a:r>
            <a:r>
              <a:rPr kumimoji="1" lang="ja-JP" altLang="en-US" dirty="0" smtClean="0"/>
              <a:t>と つなぎ換え確率 </a:t>
            </a:r>
            <a:r>
              <a:rPr kumimoji="1" lang="en-US" altLang="ja-JP" dirty="0" smtClean="0"/>
              <a:t>p </a:t>
            </a:r>
            <a:r>
              <a:rPr kumimoji="1" lang="ja-JP" altLang="en-US" dirty="0" smtClean="0"/>
              <a:t>のパラメータ平面」で確認した」報告あり</a:t>
            </a:r>
            <a:endParaRPr kumimoji="1" lang="en-US" altLang="ja-JP" dirty="0" smtClean="0"/>
          </a:p>
          <a:p>
            <a:r>
              <a:rPr kumimoji="1" lang="ja-JP" altLang="en-US" dirty="0" smtClean="0"/>
              <a:t>興奮性素子 </a:t>
            </a:r>
            <a:r>
              <a:rPr kumimoji="1" lang="en-US" altLang="ja-JP" dirty="0" smtClean="0"/>
              <a:t>(E) </a:t>
            </a:r>
            <a:r>
              <a:rPr kumimoji="1" lang="ja-JP" altLang="en-US" dirty="0" smtClean="0"/>
              <a:t>と抑制性素子 </a:t>
            </a:r>
            <a:r>
              <a:rPr kumimoji="1" lang="en-US" altLang="ja-JP" dirty="0" smtClean="0"/>
              <a:t>(I) </a:t>
            </a:r>
            <a:r>
              <a:rPr kumimoji="1" lang="ja-JP" altLang="en-US" dirty="0" smtClean="0"/>
              <a:t>が一つずつ配置されており、</a:t>
            </a:r>
            <a:r>
              <a:rPr kumimoji="1" lang="en-US" altLang="ja-JP" dirty="0" smtClean="0"/>
              <a:t>E→E</a:t>
            </a:r>
            <a:r>
              <a:rPr kumimoji="1" lang="ja-JP" altLang="en-US" dirty="0" smtClean="0"/>
              <a:t>、</a:t>
            </a:r>
            <a:r>
              <a:rPr kumimoji="1" lang="en-US" altLang="ja-JP" dirty="0" smtClean="0"/>
              <a:t>E→I</a:t>
            </a:r>
            <a:r>
              <a:rPr kumimoji="1" lang="ja-JP" altLang="en-US" dirty="0" smtClean="0"/>
              <a:t>、</a:t>
            </a:r>
            <a:r>
              <a:rPr kumimoji="1" lang="en-US" altLang="ja-JP" dirty="0" smtClean="0"/>
              <a:t>I→E</a:t>
            </a:r>
            <a:r>
              <a:rPr kumimoji="1" lang="ja-JP" altLang="en-US" dirty="0" smtClean="0"/>
              <a:t>、</a:t>
            </a:r>
            <a:r>
              <a:rPr kumimoji="1" lang="en-US" altLang="ja-JP" dirty="0" smtClean="0"/>
              <a:t>I→I </a:t>
            </a:r>
            <a:r>
              <a:rPr kumimoji="1" lang="ja-JP" altLang="en-US" dirty="0" smtClean="0"/>
              <a:t>の結合が存在。これらの結合は </a:t>
            </a:r>
            <a:r>
              <a:rPr kumimoji="1" lang="en-US" altLang="ja-JP" dirty="0" smtClean="0"/>
              <a:t>p=0 </a:t>
            </a:r>
            <a:r>
              <a:rPr kumimoji="1" lang="ja-JP" altLang="en-US" dirty="0" smtClean="0"/>
              <a:t>では局所結合となっており、 つなぎ換えは </a:t>
            </a:r>
            <a:r>
              <a:rPr kumimoji="1" lang="en-US" altLang="ja-JP" dirty="0" smtClean="0"/>
              <a:t>E→E</a:t>
            </a:r>
            <a:r>
              <a:rPr kumimoji="1" lang="ja-JP" altLang="en-US" dirty="0" smtClean="0"/>
              <a:t>、</a:t>
            </a:r>
            <a:r>
              <a:rPr kumimoji="1" lang="en-US" altLang="ja-JP" dirty="0" smtClean="0"/>
              <a:t>E→I</a:t>
            </a:r>
            <a:r>
              <a:rPr kumimoji="1" lang="ja-JP" altLang="en-US" dirty="0" smtClean="0"/>
              <a:t>、</a:t>
            </a:r>
            <a:r>
              <a:rPr kumimoji="1" lang="en-US" altLang="ja-JP" dirty="0" smtClean="0"/>
              <a:t>I→E </a:t>
            </a:r>
            <a:r>
              <a:rPr kumimoji="1" lang="ja-JP" altLang="en-US" dirty="0" smtClean="0"/>
              <a:t>の結合に行います。 更に、論文では </a:t>
            </a:r>
            <a:r>
              <a:rPr kumimoji="1" lang="en-US" altLang="ja-JP" dirty="0" smtClean="0"/>
              <a:t>E→E</a:t>
            </a:r>
            <a:r>
              <a:rPr kumimoji="1" lang="ja-JP" altLang="en-US" dirty="0" smtClean="0"/>
              <a:t>、</a:t>
            </a:r>
            <a:r>
              <a:rPr kumimoji="1" lang="en-US" altLang="ja-JP" dirty="0" smtClean="0"/>
              <a:t>E→I </a:t>
            </a:r>
            <a:r>
              <a:rPr kumimoji="1" lang="ja-JP" altLang="en-US" dirty="0" smtClean="0"/>
              <a:t>のみにつなぎ換えを行ったモデルも解析しています。 なお、ここでは </a:t>
            </a:r>
            <a:r>
              <a:rPr kumimoji="1" lang="en-US" altLang="ja-JP" dirty="0" smtClean="0"/>
              <a:t>E→I </a:t>
            </a:r>
            <a:r>
              <a:rPr kumimoji="1" lang="ja-JP" altLang="en-US" dirty="0" smtClean="0"/>
              <a:t>と </a:t>
            </a:r>
            <a:r>
              <a:rPr kumimoji="1" lang="en-US" altLang="ja-JP" dirty="0" smtClean="0"/>
              <a:t>I→E </a:t>
            </a:r>
            <a:r>
              <a:rPr kumimoji="1" lang="ja-JP" altLang="en-US" dirty="0" smtClean="0"/>
              <a:t>の集団間結合強度を共通の値 </a:t>
            </a:r>
            <a:r>
              <a:rPr kumimoji="1" lang="en-US" altLang="ja-JP" dirty="0" smtClean="0"/>
              <a:t>g </a:t>
            </a:r>
            <a:r>
              <a:rPr kumimoji="1" lang="ja-JP" altLang="en-US" dirty="0" smtClean="0"/>
              <a:t>として、この依存性についても調べてい</a:t>
            </a:r>
            <a:r>
              <a:rPr kumimoji="1" lang="ja-JP" altLang="en-US" dirty="0" smtClean="0"/>
              <a:t>る</a:t>
            </a:r>
            <a:endParaRPr kumimoji="1" lang="en-US" altLang="ja-JP" dirty="0" smtClean="0"/>
          </a:p>
          <a:p>
            <a:endParaRPr kumimoji="1" lang="en-US" altLang="ja-JP" dirty="0" smtClean="0"/>
          </a:p>
          <a:p>
            <a:r>
              <a:rPr kumimoji="1" lang="ja-JP" altLang="ja-JP" dirty="0" smtClean="0"/>
              <a:t>D</a:t>
            </a:r>
            <a:r>
              <a:rPr kumimoji="1" lang="en-US" altLang="ja-JP" dirty="0" smtClean="0"/>
              <a:t>P</a:t>
            </a:r>
            <a:r>
              <a:rPr kumimoji="1" lang="ja-JP" altLang="en-US" dirty="0" smtClean="0"/>
              <a:t>パー子レーションも使えそう。</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95</a:t>
            </a:fld>
            <a:endParaRPr kumimoji="1" lang="ja-JP" altLang="en-US"/>
          </a:p>
        </p:txBody>
      </p:sp>
    </p:spTree>
    <p:extLst>
      <p:ext uri="{BB962C8B-B14F-4D97-AF65-F5344CB8AC3E}">
        <p14:creationId xmlns:p14="http://schemas.microsoft.com/office/powerpoint/2010/main" val="472575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a:t>
            </a:r>
            <a:r>
              <a:rPr kumimoji="1" lang="en-US" altLang="ja-JP" dirty="0" err="1" smtClean="0"/>
              <a:t>syodokukai.exblog.jp</a:t>
            </a:r>
            <a:r>
              <a:rPr kumimoji="1" lang="en-US" altLang="ja-JP" dirty="0" smtClean="0"/>
              <a:t>/20760933/</a:t>
            </a:r>
          </a:p>
          <a:p>
            <a:r>
              <a:rPr kumimoji="1" lang="en-US" altLang="ja-JP" dirty="0" smtClean="0"/>
              <a:t>Collective dynamics of 'small-world' networks. Watts DJ, </a:t>
            </a:r>
            <a:r>
              <a:rPr kumimoji="1" lang="en-US" altLang="ja-JP" dirty="0" err="1" smtClean="0"/>
              <a:t>Strogatz</a:t>
            </a:r>
            <a:r>
              <a:rPr kumimoji="1" lang="en-US" altLang="ja-JP" dirty="0" smtClean="0"/>
              <a:t> SH. Nature. 1998 Jun 4;393(6684):440-2.</a:t>
            </a:r>
          </a:p>
          <a:p>
            <a:r>
              <a:rPr kumimoji="1" lang="en-US" altLang="ja-JP" dirty="0" smtClean="0"/>
              <a:t>【</a:t>
            </a:r>
            <a:r>
              <a:rPr kumimoji="1" lang="ja-JP" altLang="en-US" dirty="0" smtClean="0"/>
              <a:t>論文内容</a:t>
            </a:r>
            <a:r>
              <a:rPr kumimoji="1" lang="en-US" altLang="ja-JP" dirty="0" smtClean="0"/>
              <a:t>】</a:t>
            </a:r>
            <a:r>
              <a:rPr kumimoji="1" lang="ja-JP" altLang="en-US" dirty="0" smtClean="0"/>
              <a:t>従来、ネットワークの結合の形態は完全に規則的か、完全にランダムかと考えられてきた。しかし、現実の社会的ネットワークや自然界のネットワークはこの両極端の間にあるのではないだろうか。この研究では、完全に規則的と完全にランダムのちょうど中間のネットワークの単純なモデルを提案する。それは、規則的なネットワークを「つなぎかえる</a:t>
            </a:r>
            <a:r>
              <a:rPr kumimoji="1" lang="en-US" altLang="ja-JP" dirty="0" smtClean="0"/>
              <a:t>(rewire)</a:t>
            </a:r>
            <a:r>
              <a:rPr kumimoji="1" lang="ja-JP" altLang="en-US" dirty="0" smtClean="0"/>
              <a:t>」ことによりランダムさを増加させるという方法によっている。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96</a:t>
            </a:fld>
            <a:endParaRPr kumimoji="1" lang="ja-JP" altLang="en-US"/>
          </a:p>
        </p:txBody>
      </p:sp>
    </p:spTree>
    <p:extLst>
      <p:ext uri="{BB962C8B-B14F-4D97-AF65-F5344CB8AC3E}">
        <p14:creationId xmlns:p14="http://schemas.microsoft.com/office/powerpoint/2010/main" val="295366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a:t>
            </a:r>
            <a:r>
              <a:rPr kumimoji="1" lang="en-US" altLang="ja-JP" dirty="0" err="1" smtClean="0"/>
              <a:t>syodokukai.exblog.jp</a:t>
            </a:r>
            <a:r>
              <a:rPr kumimoji="1" lang="en-US" altLang="ja-JP" dirty="0" smtClean="0"/>
              <a:t>/20771928/</a:t>
            </a:r>
          </a:p>
          <a:p>
            <a:r>
              <a:rPr kumimoji="1" lang="ja-JP" altLang="en-US" dirty="0" smtClean="0"/>
              <a:t>そもそも、確率に支配されるようなランダム・無秩序な事象は正規分布に従うとされる。一方、そこから秩序が生まれると</a:t>
            </a:r>
            <a:r>
              <a:rPr kumimoji="1" lang="en-US" altLang="ja-JP" dirty="0" smtClean="0"/>
              <a:t>(</a:t>
            </a:r>
            <a:r>
              <a:rPr kumimoji="1" lang="ja-JP" altLang="en-US" dirty="0" smtClean="0"/>
              <a:t>秩序の創発、相転移とも呼ばれる</a:t>
            </a:r>
            <a:r>
              <a:rPr kumimoji="1" lang="en-US" altLang="ja-JP" dirty="0" smtClean="0"/>
              <a:t>)</a:t>
            </a:r>
            <a:r>
              <a:rPr kumimoji="1" lang="ja-JP" altLang="en-US" dirty="0" smtClean="0"/>
              <a:t>、ベキ法則に従うようになると言われる。したがって、現実のネットワークは、全く無秩序な状態ではなく、秩序が創発した、ちょうど相転移を起こしたような状態でありベキ法則に従うことが多いとされる。なぜ、相転移でベキ法則が出現するかは、</a:t>
            </a:r>
            <a:r>
              <a:rPr kumimoji="1" lang="en-US" altLang="ja-JP" dirty="0" smtClean="0"/>
              <a:t>1971</a:t>
            </a:r>
            <a:r>
              <a:rPr kumimoji="1" lang="ja-JP" altLang="en-US" dirty="0" smtClean="0"/>
              <a:t>年にケネス・ウィルソンによる「繰り込み群」理論で証明されている</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97</a:t>
            </a:fld>
            <a:endParaRPr kumimoji="1" lang="ja-JP" altLang="en-US"/>
          </a:p>
        </p:txBody>
      </p:sp>
    </p:spTree>
    <p:extLst>
      <p:ext uri="{BB962C8B-B14F-4D97-AF65-F5344CB8AC3E}">
        <p14:creationId xmlns:p14="http://schemas.microsoft.com/office/powerpoint/2010/main" val="295366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結論</a:t>
            </a:r>
            <a:r>
              <a:rPr kumimoji="1" lang="en-US" altLang="ja-JP" dirty="0" smtClean="0"/>
              <a:t>】 </a:t>
            </a:r>
            <a:r>
              <a:rPr kumimoji="1" lang="ja-JP" altLang="en-US" dirty="0" smtClean="0"/>
              <a:t>現実の複雑ネットワークでは「成長」と「優先的選択」という</a:t>
            </a:r>
            <a:r>
              <a:rPr kumimoji="1" lang="en-US" altLang="ja-JP" dirty="0" smtClean="0"/>
              <a:t>2</a:t>
            </a:r>
            <a:r>
              <a:rPr kumimoji="1" lang="ja-JP" altLang="en-US" dirty="0" smtClean="0"/>
              <a:t>つの特徴が共通して見られ、それらによって複雑ネットワークには普遍的に「スケールフリー」性が出現する。これは生物学的なシステムにおける遺伝的ネットワークやシグナル伝達ネットワークにも応用可能だろう。ただし、遺伝的ネットワークでは頂点が遺伝的にコードされたものであるため、「成長」する開かれたネットワークではないかもしれない。しかし、単純な分子から複雑な生命が形成される進化の過程ではネットワークの成長が起きているとも考えられ、遺伝的ネットワークについても今後スケールフリー・ネットワーク的な理解が可能になるかもしれない。</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98</a:t>
            </a:fld>
            <a:endParaRPr kumimoji="1" lang="ja-JP" altLang="en-US"/>
          </a:p>
        </p:txBody>
      </p:sp>
    </p:spTree>
    <p:extLst>
      <p:ext uri="{BB962C8B-B14F-4D97-AF65-F5344CB8AC3E}">
        <p14:creationId xmlns:p14="http://schemas.microsoft.com/office/powerpoint/2010/main" val="3702163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大きなネットワークの形すなわちトポロジーのデータが集まるようになり、近年それらのネットワークの普遍的な構造や成長過程についての理解が急速に進んでいる。今までに分かっている複雑ネットワークの形は、連結性の分布</a:t>
            </a:r>
            <a:r>
              <a:rPr lang="en-US" altLang="ja-JP" dirty="0" smtClean="0"/>
              <a:t>(</a:t>
            </a:r>
            <a:r>
              <a:rPr lang="ja-JP" altLang="en-US" dirty="0" smtClean="0"/>
              <a:t>注</a:t>
            </a:r>
            <a:r>
              <a:rPr lang="en-US" altLang="ja-JP" dirty="0" smtClean="0"/>
              <a:t>1)</a:t>
            </a:r>
            <a:r>
              <a:rPr lang="ja-JP" altLang="en-US" dirty="0" smtClean="0"/>
              <a:t>に基づいて大きく</a:t>
            </a:r>
            <a:r>
              <a:rPr lang="en-US" altLang="ja-JP" dirty="0" smtClean="0"/>
              <a:t>2</a:t>
            </a:r>
            <a:r>
              <a:rPr lang="ja-JP" altLang="en-US" dirty="0" smtClean="0"/>
              <a:t>つのグループに分類できる。 注</a:t>
            </a:r>
            <a:r>
              <a:rPr lang="en-US" altLang="ja-JP" dirty="0" smtClean="0"/>
              <a:t>1</a:t>
            </a:r>
            <a:r>
              <a:rPr lang="ja-JP" altLang="en-US" dirty="0" smtClean="0"/>
              <a:t>：頂点から出る枝の数</a:t>
            </a:r>
            <a:r>
              <a:rPr lang="en-US" altLang="ja-JP" dirty="0" smtClean="0"/>
              <a:t>k</a:t>
            </a:r>
            <a:r>
              <a:rPr lang="ja-JP" altLang="en-US" dirty="0" smtClean="0"/>
              <a:t>の確率</a:t>
            </a:r>
            <a:r>
              <a:rPr lang="en-US" altLang="ja-JP" dirty="0" smtClean="0"/>
              <a:t>P(k)</a:t>
            </a:r>
            <a:r>
              <a:rPr lang="ja-JP" altLang="en-US" dirty="0" smtClean="0"/>
              <a:t>が示す確率分布。 第一のネットワークのグループは、</a:t>
            </a:r>
            <a:r>
              <a:rPr lang="en-US" altLang="ja-JP" dirty="0" smtClean="0"/>
              <a:t>P(k)</a:t>
            </a:r>
            <a:r>
              <a:rPr lang="ja-JP" altLang="en-US" dirty="0" smtClean="0"/>
              <a:t>が</a:t>
            </a:r>
            <a:r>
              <a:rPr lang="en-US" altLang="ja-JP" dirty="0" smtClean="0"/>
              <a:t>k</a:t>
            </a:r>
            <a:r>
              <a:rPr lang="ja-JP" altLang="en-US" dirty="0" smtClean="0"/>
              <a:t>の平均値</a:t>
            </a:r>
            <a:r>
              <a:rPr lang="en-US" altLang="ja-JP" dirty="0" smtClean="0"/>
              <a:t>〈k〉</a:t>
            </a:r>
            <a:r>
              <a:rPr lang="ja-JP" altLang="en-US" dirty="0" smtClean="0"/>
              <a:t>でピークを持ち、</a:t>
            </a:r>
            <a:r>
              <a:rPr lang="en-US" altLang="ja-JP" dirty="0" smtClean="0"/>
              <a:t>k</a:t>
            </a:r>
            <a:r>
              <a:rPr lang="ja-JP" altLang="en-US" dirty="0" smtClean="0"/>
              <a:t>が大きくまたは小さくなる</a:t>
            </a:r>
            <a:r>
              <a:rPr lang="en-US" altLang="ja-JP" dirty="0" smtClean="0"/>
              <a:t>P(k)</a:t>
            </a:r>
            <a:r>
              <a:rPr lang="ja-JP" altLang="en-US" dirty="0" smtClean="0"/>
              <a:t>は指数関数的に小さくなるものである。これを指数関数的</a:t>
            </a:r>
            <a:r>
              <a:rPr lang="en-US" altLang="ja-JP" dirty="0" smtClean="0"/>
              <a:t>(exponential)</a:t>
            </a:r>
            <a:r>
              <a:rPr lang="ja-JP" altLang="en-US" dirty="0" smtClean="0"/>
              <a:t>なネットワークと呼ぶ。このようなネットワークの例は、エルデシュが提唱したランダムグラフ </a:t>
            </a:r>
            <a:r>
              <a:rPr lang="en-US" altLang="ja-JP" dirty="0" smtClean="0"/>
              <a:t>(</a:t>
            </a:r>
            <a:r>
              <a:rPr lang="en-US" altLang="ja-JP" dirty="0" err="1" smtClean="0"/>
              <a:t>Erdös</a:t>
            </a:r>
            <a:r>
              <a:rPr lang="en-US" altLang="ja-JP" dirty="0" smtClean="0"/>
              <a:t>–</a:t>
            </a:r>
            <a:r>
              <a:rPr lang="en-US" altLang="ja-JP" dirty="0" err="1" smtClean="0"/>
              <a:t>Rényi</a:t>
            </a:r>
            <a:r>
              <a:rPr lang="en-US" altLang="ja-JP" dirty="0" smtClean="0"/>
              <a:t> (ER) model) </a:t>
            </a:r>
            <a:r>
              <a:rPr lang="ja-JP" altLang="en-US" dirty="0" smtClean="0"/>
              <a:t>とスモールワールドネットワーク </a:t>
            </a:r>
            <a:r>
              <a:rPr lang="en-US" altLang="ja-JP" dirty="0" smtClean="0"/>
              <a:t>(Watts-</a:t>
            </a:r>
            <a:r>
              <a:rPr lang="en-US" altLang="ja-JP" dirty="0" err="1" smtClean="0"/>
              <a:t>Strogatz</a:t>
            </a:r>
            <a:r>
              <a:rPr lang="en-US" altLang="ja-JP" dirty="0" smtClean="0"/>
              <a:t> (WS) model)</a:t>
            </a:r>
            <a:r>
              <a:rPr lang="ja-JP" altLang="en-US" dirty="0" smtClean="0"/>
              <a:t>である</a:t>
            </a:r>
            <a:r>
              <a:rPr lang="en-US" altLang="ja-JP" dirty="0" smtClean="0"/>
              <a:t>(</a:t>
            </a:r>
            <a:r>
              <a:rPr lang="ja-JP" altLang="en-US" dirty="0" smtClean="0"/>
              <a:t>注</a:t>
            </a:r>
            <a:r>
              <a:rPr lang="en-US" altLang="ja-JP" dirty="0" smtClean="0"/>
              <a:t>2)</a:t>
            </a:r>
            <a:r>
              <a:rPr lang="ja-JP" altLang="en-US" dirty="0" smtClean="0"/>
              <a:t>。どちらもすべての頂点が平均</a:t>
            </a:r>
            <a:r>
              <a:rPr lang="en-US" altLang="ja-JP" dirty="0" smtClean="0"/>
              <a:t>〈k〉</a:t>
            </a:r>
            <a:r>
              <a:rPr lang="ja-JP" altLang="en-US" dirty="0" smtClean="0"/>
              <a:t>に近い数の枝を持っている、ランダムで均質なネットワークである。 注</a:t>
            </a:r>
            <a:r>
              <a:rPr lang="en-US" altLang="ja-JP" dirty="0" smtClean="0"/>
              <a:t>2</a:t>
            </a:r>
            <a:r>
              <a:rPr lang="ja-JP" altLang="en-US" dirty="0" smtClean="0"/>
              <a:t>：「ランダムネットワーク」というと上記の</a:t>
            </a:r>
            <a:r>
              <a:rPr lang="en-US" altLang="ja-JP" dirty="0" smtClean="0"/>
              <a:t>ER</a:t>
            </a:r>
            <a:r>
              <a:rPr lang="ja-JP" altLang="en-US" dirty="0" smtClean="0"/>
              <a:t>モデルのみを指すことがあるため、論文では</a:t>
            </a:r>
            <a:r>
              <a:rPr lang="en-US" altLang="ja-JP" dirty="0" smtClean="0"/>
              <a:t>ER</a:t>
            </a:r>
            <a:r>
              <a:rPr lang="ja-JP" altLang="en-US" dirty="0" smtClean="0"/>
              <a:t>モデルと</a:t>
            </a:r>
            <a:r>
              <a:rPr lang="en-US" altLang="ja-JP" dirty="0" smtClean="0"/>
              <a:t>WS</a:t>
            </a:r>
            <a:r>
              <a:rPr lang="ja-JP" altLang="en-US" dirty="0" smtClean="0"/>
              <a:t>モデルを合わせて「指数関数的ネットワーク」としている。 それに対し、</a:t>
            </a:r>
            <a:r>
              <a:rPr lang="en-US" altLang="ja-JP" dirty="0" smtClean="0"/>
              <a:t>World-Wide Web (WWW)</a:t>
            </a:r>
            <a:r>
              <a:rPr lang="ja-JP" altLang="en-US" dirty="0" smtClean="0"/>
              <a:t>のような大きなネットワークは、第二のグループであるスケールフリー</a:t>
            </a:r>
            <a:r>
              <a:rPr lang="en-US" altLang="ja-JP" dirty="0" smtClean="0"/>
              <a:t>(scale-free)</a:t>
            </a:r>
            <a:r>
              <a:rPr lang="ja-JP" altLang="en-US" dirty="0" smtClean="0"/>
              <a:t>ネットワークと呼ばれる不均質なネットワークに属する。そこでは</a:t>
            </a:r>
            <a:r>
              <a:rPr lang="en-US" altLang="ja-JP" dirty="0" smtClean="0"/>
              <a:t>P(k)</a:t>
            </a:r>
            <a:r>
              <a:rPr lang="ja-JP" altLang="en-US" dirty="0" smtClean="0"/>
              <a:t>の分布はベキ法則</a:t>
            </a:r>
            <a:r>
              <a:rPr lang="en-US" altLang="ja-JP" dirty="0" smtClean="0"/>
              <a:t>(power law)</a:t>
            </a:r>
            <a:r>
              <a:rPr lang="ja-JP" altLang="en-US" dirty="0" smtClean="0"/>
              <a:t>、すなわち</a:t>
            </a:r>
            <a:r>
              <a:rPr lang="en-US" altLang="ja-JP" dirty="0" smtClean="0"/>
              <a:t>P(k)</a:t>
            </a:r>
            <a:r>
              <a:rPr lang="ja-JP" altLang="en-US" dirty="0" smtClean="0"/>
              <a:t>～</a:t>
            </a:r>
            <a:r>
              <a:rPr lang="en-US" altLang="ja-JP" dirty="0" smtClean="0"/>
              <a:t>k^-</a:t>
            </a:r>
            <a:r>
              <a:rPr lang="en-US" altLang="ja-JP" dirty="0" err="1" smtClean="0"/>
              <a:t>γ</a:t>
            </a:r>
            <a:r>
              <a:rPr lang="ja-JP" altLang="en-US" dirty="0" smtClean="0"/>
              <a:t>に従い、特徴的なスケールがない</a:t>
            </a:r>
            <a:r>
              <a:rPr lang="en-US" altLang="ja-JP" dirty="0" smtClean="0"/>
              <a:t>(</a:t>
            </a:r>
            <a:r>
              <a:rPr lang="ja-JP" altLang="en-US" dirty="0" smtClean="0"/>
              <a:t>平均値や分散などの尺度を表す数値が存在しない</a:t>
            </a:r>
            <a:r>
              <a:rPr lang="en-US" altLang="ja-JP" dirty="0" smtClean="0"/>
              <a:t>)</a:t>
            </a:r>
            <a:r>
              <a:rPr lang="ja-JP" altLang="en-US" dirty="0" smtClean="0"/>
              <a:t>。このスケールフリー・ネットワークでは、均質なネットワークでは決して見られない、非常に多くの枝</a:t>
            </a:r>
            <a:r>
              <a:rPr lang="en-US" altLang="ja-JP" dirty="0" smtClean="0"/>
              <a:t>(k≫〈k〉)</a:t>
            </a:r>
            <a:r>
              <a:rPr lang="ja-JP" altLang="en-US" dirty="0" smtClean="0"/>
              <a:t>を持つ頂点、すなわちハブがある程度存在する。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99</a:t>
            </a:fld>
            <a:endParaRPr kumimoji="1" lang="ja-JP" altLang="en-US"/>
          </a:p>
        </p:txBody>
      </p:sp>
    </p:spTree>
    <p:extLst>
      <p:ext uri="{BB962C8B-B14F-4D97-AF65-F5344CB8AC3E}">
        <p14:creationId xmlns:p14="http://schemas.microsoft.com/office/powerpoint/2010/main" val="160957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100</a:t>
            </a:fld>
            <a:endParaRPr kumimoji="1" lang="ja-JP" altLang="en-US"/>
          </a:p>
        </p:txBody>
      </p:sp>
    </p:spTree>
    <p:extLst>
      <p:ext uri="{BB962C8B-B14F-4D97-AF65-F5344CB8AC3E}">
        <p14:creationId xmlns:p14="http://schemas.microsoft.com/office/powerpoint/2010/main" val="2284479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dirty="0" smtClean="0"/>
              <a:t>http://</a:t>
            </a:r>
            <a:r>
              <a:rPr lang="en-US" altLang="ja-JP" dirty="0" err="1" smtClean="0"/>
              <a:t>fx-on.com</a:t>
            </a:r>
            <a:r>
              <a:rPr lang="en-US" altLang="ja-JP" dirty="0" smtClean="0"/>
              <a:t>/news/detail/?id=11659&amp;c=1</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6</a:t>
            </a:fld>
            <a:endParaRPr kumimoji="1" lang="ja-JP" altLang="en-US"/>
          </a:p>
        </p:txBody>
      </p:sp>
    </p:spTree>
    <p:extLst>
      <p:ext uri="{BB962C8B-B14F-4D97-AF65-F5344CB8AC3E}">
        <p14:creationId xmlns:p14="http://schemas.microsoft.com/office/powerpoint/2010/main" val="41618248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ここで、消失する頂点の割合を</a:t>
            </a:r>
            <a:r>
              <a:rPr lang="en-US" altLang="ja-JP" dirty="0" smtClean="0"/>
              <a:t>f</a:t>
            </a:r>
            <a:r>
              <a:rPr lang="ja-JP" altLang="en-US" dirty="0" smtClean="0"/>
              <a:t>とし、頂点が徐々に消失していったときの、</a:t>
            </a:r>
            <a:r>
              <a:rPr lang="en-US" altLang="ja-JP" dirty="0" smtClean="0"/>
              <a:t>f</a:t>
            </a:r>
            <a:r>
              <a:rPr lang="ja-JP" altLang="en-US" dirty="0" smtClean="0"/>
              <a:t>に対するネットワークの直径</a:t>
            </a:r>
            <a:r>
              <a:rPr lang="en-US" altLang="ja-JP" dirty="0" smtClean="0"/>
              <a:t>d</a:t>
            </a:r>
            <a:r>
              <a:rPr lang="ja-JP" altLang="en-US" dirty="0" smtClean="0"/>
              <a:t>の変化について検討した。図</a:t>
            </a:r>
            <a:r>
              <a:rPr lang="en-US" altLang="ja-JP" dirty="0" smtClean="0"/>
              <a:t>2a</a:t>
            </a:r>
            <a:r>
              <a:rPr lang="ja-JP" altLang="en-US" dirty="0" smtClean="0"/>
              <a:t>のように指数関数的ネットワーク</a:t>
            </a:r>
            <a:r>
              <a:rPr lang="en-US" altLang="ja-JP" dirty="0" smtClean="0"/>
              <a:t>(E)</a:t>
            </a:r>
            <a:r>
              <a:rPr lang="ja-JP" altLang="en-US" dirty="0" smtClean="0"/>
              <a:t>では、消失する頂点の割合</a:t>
            </a:r>
            <a:r>
              <a:rPr lang="en-US" altLang="ja-JP" dirty="0" smtClean="0"/>
              <a:t>f</a:t>
            </a:r>
            <a:r>
              <a:rPr lang="ja-JP" altLang="en-US" dirty="0" smtClean="0"/>
              <a:t>が増えるとネットワークの直径</a:t>
            </a:r>
            <a:r>
              <a:rPr lang="en-US" altLang="ja-JP" dirty="0" smtClean="0"/>
              <a:t>d</a:t>
            </a:r>
            <a:r>
              <a:rPr lang="ja-JP" altLang="en-US" dirty="0" smtClean="0"/>
              <a:t>は一定の割合で増加した</a:t>
            </a:r>
            <a:r>
              <a:rPr lang="en-US" altLang="ja-JP" dirty="0" smtClean="0"/>
              <a:t>(</a:t>
            </a:r>
            <a:r>
              <a:rPr lang="ja-JP" altLang="en-US" dirty="0" smtClean="0"/>
              <a:t>図</a:t>
            </a:r>
            <a:r>
              <a:rPr lang="en-US" altLang="ja-JP" dirty="0" smtClean="0"/>
              <a:t>2a</a:t>
            </a:r>
            <a:r>
              <a:rPr lang="ja-JP" altLang="en-US" dirty="0" smtClean="0"/>
              <a:t>の青い</a:t>
            </a:r>
            <a:r>
              <a:rPr lang="en-US" altLang="ja-JP" dirty="0" smtClean="0"/>
              <a:t>△)</a:t>
            </a:r>
            <a:r>
              <a:rPr lang="ja-JP" altLang="en-US" dirty="0" smtClean="0"/>
              <a:t>。頂点は別の頂点を介して連結をもっているにもかかわらず、頂点が消失していくと、残った頂点どうしが互いの交通を維持するのは徐々に困難になる、ということである。指数関数的ネットワークでは、すべての頂点がほぼ平均した数の枝をもっているので、それぞれの枝がネットワークの直径に及ぼす影響は同じと言える。そのため、どの頂点が除かれても、ネットワークに与える障害の程度は同じになる。それに対し、スケールフリー・ネットワーク</a:t>
            </a:r>
            <a:r>
              <a:rPr lang="en-US" altLang="ja-JP" dirty="0" smtClean="0"/>
              <a:t>(SF)</a:t>
            </a:r>
            <a:r>
              <a:rPr lang="ja-JP" altLang="en-US" dirty="0" smtClean="0"/>
              <a:t>は、点の消失に対する</a:t>
            </a:r>
            <a:r>
              <a:rPr lang="en-US" altLang="ja-JP" dirty="0" smtClean="0"/>
              <a:t>d</a:t>
            </a:r>
            <a:r>
              <a:rPr lang="ja-JP" altLang="en-US" dirty="0" smtClean="0"/>
              <a:t>の変化は全く異なっていた。すなわち、頂点がランダムに消失していっても、ネットワークの直径</a:t>
            </a:r>
            <a:r>
              <a:rPr lang="en-US" altLang="ja-JP" dirty="0" smtClean="0"/>
              <a:t>d</a:t>
            </a:r>
            <a:r>
              <a:rPr lang="ja-JP" altLang="en-US" dirty="0" smtClean="0"/>
              <a:t>は変わらなかった</a:t>
            </a:r>
            <a:r>
              <a:rPr lang="en-US" altLang="ja-JP" dirty="0" smtClean="0"/>
              <a:t>(</a:t>
            </a:r>
            <a:r>
              <a:rPr lang="ja-JP" altLang="en-US" dirty="0" smtClean="0"/>
              <a:t>図</a:t>
            </a:r>
            <a:r>
              <a:rPr lang="en-US" altLang="ja-JP" dirty="0" smtClean="0"/>
              <a:t>2a</a:t>
            </a:r>
            <a:r>
              <a:rPr lang="ja-JP" altLang="en-US" dirty="0" smtClean="0"/>
              <a:t>の青い</a:t>
            </a:r>
            <a:r>
              <a:rPr lang="en-US" altLang="ja-JP" dirty="0" smtClean="0"/>
              <a:t>□)</a:t>
            </a:r>
            <a:r>
              <a:rPr lang="ja-JP" altLang="en-US" dirty="0" smtClean="0"/>
              <a:t>。</a:t>
            </a:r>
            <a:r>
              <a:rPr lang="en-US" altLang="ja-JP" dirty="0" smtClean="0"/>
              <a:t>5</a:t>
            </a:r>
            <a:r>
              <a:rPr lang="ja-JP" altLang="en-US" dirty="0" smtClean="0"/>
              <a:t>％の頂点が消失しても、ネットワークに残った頂点どうしの交通には影響が見られない。</a:t>
            </a:r>
            <a:r>
              <a:rPr lang="ja-JP" altLang="en-US" dirty="0" smtClean="0">
                <a:solidFill>
                  <a:srgbClr val="FF0000"/>
                </a:solidFill>
              </a:rPr>
              <a:t>スケールフリー・ネットワーク</a:t>
            </a:r>
            <a:r>
              <a:rPr lang="ja-JP" altLang="en-US" dirty="0" smtClean="0"/>
              <a:t>の連結は、ベキ法則に従う分布のため、ごく少ない枝しか持たない頂点が大多数を占めており、ランダムに頂点が消失する場合このような「小さい」頂点が消失する確率が大きいので、残った頂点間の経路に与える影響はほとんどなく、ネットワーク全体のトポロジーは全く変わらないといってもよい。</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101</a:t>
            </a:fld>
            <a:endParaRPr kumimoji="1" lang="ja-JP" altLang="en-US"/>
          </a:p>
        </p:txBody>
      </p:sp>
    </p:spTree>
    <p:extLst>
      <p:ext uri="{BB962C8B-B14F-4D97-AF65-F5344CB8AC3E}">
        <p14:creationId xmlns:p14="http://schemas.microsoft.com/office/powerpoint/2010/main" val="25435378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論文では、上記のようなネットワークの振る舞いはパーコレーション理論に相当すると考えている。「指数関数的ネットワークは、パーコレーション理論における無限次元のパーコレーションに相当し、上記で見られた閾値のある振る舞いはパーコレーションの臨界点に相当すると考えられる。</a:t>
            </a:r>
            <a:r>
              <a:rPr kumimoji="1" lang="en-US" altLang="ja-JP" dirty="0" smtClean="0"/>
              <a:t>(</a:t>
            </a:r>
            <a:r>
              <a:rPr kumimoji="1" lang="ja-JP" altLang="en-US" dirty="0" smtClean="0"/>
              <a:t>注：「無秩序から突然秩序が形成される相転移」の逆のようなものか？</a:t>
            </a:r>
            <a:r>
              <a:rPr kumimoji="1" lang="en-US" altLang="ja-JP" dirty="0" smtClean="0"/>
              <a:t>) </a:t>
            </a:r>
            <a:r>
              <a:rPr kumimoji="1" lang="ja-JP" altLang="en-US" dirty="0" smtClean="0"/>
              <a:t>また、スケールフリー・ネットワークは、パーコレーション理論において臨界点が極限まで遅延した状態ということができるだろう」</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102</a:t>
            </a:fld>
            <a:endParaRPr kumimoji="1" lang="ja-JP" altLang="en-US"/>
          </a:p>
        </p:txBody>
      </p:sp>
    </p:spTree>
    <p:extLst>
      <p:ext uri="{BB962C8B-B14F-4D97-AF65-F5344CB8AC3E}">
        <p14:creationId xmlns:p14="http://schemas.microsoft.com/office/powerpoint/2010/main" val="3503591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利己性の強弱</a:t>
            </a:r>
            <a:r>
              <a:rPr kumimoji="1" lang="en-US" altLang="ja-JP" dirty="0" smtClean="0"/>
              <a:t>, </a:t>
            </a:r>
            <a:r>
              <a:rPr kumimoji="1" lang="ja-JP" altLang="en-US" dirty="0" smtClean="0"/>
              <a:t>淘汰</a:t>
            </a:r>
            <a:r>
              <a:rPr kumimoji="1" lang="en-US" altLang="ja-JP" dirty="0" smtClean="0"/>
              <a:t>, </a:t>
            </a:r>
            <a:r>
              <a:rPr kumimoji="1" lang="ja-JP" altLang="en-US" dirty="0" smtClean="0"/>
              <a:t>再帰分割   自己組織化・</a:t>
            </a:r>
            <a:r>
              <a:rPr kumimoji="1" lang="en-US" altLang="ja-JP" dirty="0" smtClean="0"/>
              <a:t>copying</a:t>
            </a:r>
            <a:r>
              <a:rPr kumimoji="1" lang="ja-JP" altLang="en-US" dirty="0" smtClean="0"/>
              <a:t>モデル</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105</a:t>
            </a:fld>
            <a:endParaRPr kumimoji="1" lang="ja-JP" altLang="en-US"/>
          </a:p>
        </p:txBody>
      </p:sp>
    </p:spTree>
    <p:extLst>
      <p:ext uri="{BB962C8B-B14F-4D97-AF65-F5344CB8AC3E}">
        <p14:creationId xmlns:p14="http://schemas.microsoft.com/office/powerpoint/2010/main" val="2777790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a:t>
            </a:r>
            <a:r>
              <a:rPr kumimoji="1" lang="en-US" altLang="ja-JP" dirty="0" err="1" smtClean="0"/>
              <a:t>www.tmd.ac.jp</a:t>
            </a:r>
            <a:r>
              <a:rPr kumimoji="1" lang="en-US" altLang="ja-JP" dirty="0" smtClean="0"/>
              <a:t>/</a:t>
            </a:r>
            <a:r>
              <a:rPr kumimoji="1" lang="en-US" altLang="ja-JP" dirty="0" err="1" smtClean="0"/>
              <a:t>cmn</a:t>
            </a:r>
            <a:r>
              <a:rPr kumimoji="1" lang="en-US" altLang="ja-JP" dirty="0" smtClean="0"/>
              <a:t>/</a:t>
            </a:r>
            <a:r>
              <a:rPr kumimoji="1" lang="en-US" altLang="ja-JP" dirty="0" err="1" smtClean="0"/>
              <a:t>edcplns</a:t>
            </a:r>
            <a:r>
              <a:rPr kumimoji="1" lang="en-US" altLang="ja-JP" dirty="0" smtClean="0"/>
              <a:t>/</a:t>
            </a:r>
            <a:r>
              <a:rPr kumimoji="1" lang="en-US" altLang="ja-JP" dirty="0" err="1" smtClean="0"/>
              <a:t>gakui</a:t>
            </a:r>
            <a:r>
              <a:rPr kumimoji="1" lang="en-US" altLang="ja-JP" dirty="0" smtClean="0"/>
              <a:t>/H27/2MS2342.pdf</a:t>
            </a:r>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凝集過程において形成される </a:t>
            </a:r>
            <a:r>
              <a:rPr kumimoji="1" lang="en-US" altLang="ja-JP" sz="1200" kern="1200" dirty="0" err="1" smtClean="0">
                <a:solidFill>
                  <a:schemeClr val="tx1"/>
                </a:solidFill>
                <a:effectLst/>
                <a:latin typeface="+mn-lt"/>
                <a:ea typeface="+mn-ea"/>
                <a:cs typeface="+mn-cs"/>
              </a:rPr>
              <a:t>cAMP</a:t>
            </a:r>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の伝播波は、空間対称かつ単相性の波であること が知られている。</a:t>
            </a:r>
            <a:r>
              <a:rPr kumimoji="1" lang="en-US" altLang="ja-JP" sz="1200" kern="1200" dirty="0" err="1" smtClean="0">
                <a:solidFill>
                  <a:schemeClr val="tx1"/>
                </a:solidFill>
                <a:effectLst/>
                <a:latin typeface="+mn-lt"/>
                <a:ea typeface="+mn-ea"/>
                <a:cs typeface="+mn-cs"/>
              </a:rPr>
              <a:t>cAMP</a:t>
            </a:r>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の伝播波が細胞を通過すると、細胞は周期的に波源方向に対す る正と負の空間勾配を経験することになる。このとき、細胞が </a:t>
            </a:r>
            <a:r>
              <a:rPr kumimoji="1" lang="en-US" altLang="ja-JP" sz="1200" kern="1200" dirty="0" err="1" smtClean="0">
                <a:solidFill>
                  <a:schemeClr val="tx1"/>
                </a:solidFill>
                <a:effectLst/>
                <a:latin typeface="+mn-lt"/>
                <a:ea typeface="+mn-ea"/>
                <a:cs typeface="+mn-cs"/>
              </a:rPr>
              <a:t>cAMP</a:t>
            </a:r>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の濃度が高い方向 に運動すると仮定すると、波源方向への細胞移動と波源と逆方向への細胞移動がキャン セルされることになってしまい、実質的な細胞移動が起こらないことになってしまう。 しかしながら、実際の細胞は、波源方向に移動する運動をする。この不整合は、</a:t>
            </a:r>
            <a:r>
              <a:rPr kumimoji="1" lang="en-US" altLang="ja-JP" sz="1200" kern="1200" dirty="0" smtClean="0">
                <a:solidFill>
                  <a:schemeClr val="tx1"/>
                </a:solidFill>
                <a:effectLst/>
                <a:latin typeface="+mn-lt"/>
                <a:ea typeface="+mn-ea"/>
                <a:cs typeface="+mn-cs"/>
              </a:rPr>
              <a:t>``wave paradox''</a:t>
            </a:r>
            <a:r>
              <a:rPr kumimoji="1" lang="ja-JP" altLang="en-US" sz="1200" kern="1200" dirty="0" smtClean="0">
                <a:solidFill>
                  <a:schemeClr val="tx1"/>
                </a:solidFill>
                <a:effectLst/>
                <a:latin typeface="+mn-lt"/>
                <a:ea typeface="+mn-ea"/>
                <a:cs typeface="+mn-cs"/>
              </a:rPr>
              <a:t>と呼ばれている </a:t>
            </a:r>
            <a:endParaRPr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111</a:t>
            </a:fld>
            <a:endParaRPr kumimoji="1" lang="ja-JP" altLang="en-US"/>
          </a:p>
        </p:txBody>
      </p:sp>
    </p:spTree>
    <p:extLst>
      <p:ext uri="{BB962C8B-B14F-4D97-AF65-F5344CB8AC3E}">
        <p14:creationId xmlns:p14="http://schemas.microsoft.com/office/powerpoint/2010/main" val="39860059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a:t>
            </a:r>
            <a:r>
              <a:rPr kumimoji="1" lang="en-US" altLang="ja-JP" dirty="0" err="1" smtClean="0"/>
              <a:t>www.nagoya-u.ac.jp</a:t>
            </a:r>
            <a:r>
              <a:rPr kumimoji="1" lang="en-US" altLang="ja-JP" dirty="0" smtClean="0"/>
              <a:t>/about-nu/public-relations/</a:t>
            </a:r>
            <a:r>
              <a:rPr kumimoji="1" lang="en-US" altLang="ja-JP" dirty="0" err="1" smtClean="0"/>
              <a:t>researchinfo</a:t>
            </a:r>
            <a:r>
              <a:rPr kumimoji="1" lang="en-US" altLang="ja-JP" dirty="0" smtClean="0"/>
              <a:t>/</a:t>
            </a:r>
            <a:r>
              <a:rPr kumimoji="1" lang="en-US" altLang="ja-JP" dirty="0" err="1" smtClean="0"/>
              <a:t>upload_images</a:t>
            </a:r>
            <a:r>
              <a:rPr kumimoji="1" lang="en-US" altLang="ja-JP" dirty="0" smtClean="0"/>
              <a:t>/20180426_i_1.pdf</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113</a:t>
            </a:fld>
            <a:endParaRPr kumimoji="1" lang="ja-JP" altLang="en-US"/>
          </a:p>
        </p:txBody>
      </p:sp>
    </p:spTree>
    <p:extLst>
      <p:ext uri="{BB962C8B-B14F-4D97-AF65-F5344CB8AC3E}">
        <p14:creationId xmlns:p14="http://schemas.microsoft.com/office/powerpoint/2010/main" val="802357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a:t>
            </a:r>
            <a:r>
              <a:rPr kumimoji="1" lang="en-US" altLang="ja-JP" dirty="0" err="1" smtClean="0"/>
              <a:t>www.sbj.or.jp</a:t>
            </a:r>
            <a:r>
              <a:rPr kumimoji="1" lang="en-US" altLang="ja-JP" dirty="0" smtClean="0"/>
              <a:t>/</a:t>
            </a:r>
            <a:r>
              <a:rPr kumimoji="1" lang="en-US" altLang="ja-JP" dirty="0" err="1" smtClean="0"/>
              <a:t>wp</a:t>
            </a:r>
            <a:r>
              <a:rPr kumimoji="1" lang="en-US" altLang="ja-JP" dirty="0" smtClean="0"/>
              <a:t>-content/uploads/file/</a:t>
            </a:r>
            <a:r>
              <a:rPr kumimoji="1" lang="en-US" altLang="ja-JP" dirty="0" err="1" smtClean="0"/>
              <a:t>sbj</a:t>
            </a:r>
            <a:r>
              <a:rPr kumimoji="1" lang="en-US" altLang="ja-JP" dirty="0" smtClean="0"/>
              <a:t>/9302/9302_koseki.pdf</a:t>
            </a:r>
            <a:r>
              <a:rPr kumimoji="1" lang="ja-JP" altLang="en-US" dirty="0" smtClean="0"/>
              <a:t>より</a:t>
            </a:r>
            <a:endParaRPr kumimoji="1" lang="en-US" altLang="ja-JP" dirty="0" smtClean="0"/>
          </a:p>
          <a:p>
            <a:r>
              <a:rPr kumimoji="1" lang="ja-JP" altLang="en-US" dirty="0" smtClean="0"/>
              <a:t>生態学的生物相互作用の最初期過程で走化性が重要な役割を果たしていることが分かってきた．さらに筆者らの研究により，その最初期過程に関与する具体的な走化性リガンドおよび走化性センサーも明らかになってきている．となると，走化性を標的にして環境細菌の生態学的挙動を制御したくなるのは，生物工学研究者の当然ながらの性である．</a:t>
            </a:r>
            <a:endParaRPr kumimoji="1" lang="en-US" altLang="ja-JP" dirty="0" smtClean="0"/>
          </a:p>
          <a:p>
            <a:endParaRPr kumimoji="1" lang="en-US" altLang="ja-JP" dirty="0" smtClean="0"/>
          </a:p>
          <a:p>
            <a:r>
              <a:rPr kumimoji="1" lang="ja-JP" altLang="en-US" dirty="0" smtClean="0"/>
              <a:t>自考）植物は水の循環をあてにしている　</a:t>
            </a:r>
            <a:r>
              <a:rPr lang="en-US" altLang="ja-JP" dirty="0" smtClean="0"/>
              <a:t>50</a:t>
            </a:r>
            <a:r>
              <a:rPr lang="ja-JP" altLang="en-US" dirty="0" smtClean="0"/>
              <a:t>もの遺伝子を必要とする運動性</a:t>
            </a:r>
            <a:r>
              <a:rPr lang="en-US" altLang="ja-JP" dirty="0" smtClean="0"/>
              <a:t>/</a:t>
            </a:r>
            <a:r>
              <a:rPr lang="ja-JP" altLang="en-US" dirty="0" smtClean="0"/>
              <a:t>走化性を保持 している</a:t>
            </a:r>
            <a:r>
              <a:rPr lang="ja-JP" altLang="en-US" dirty="0" smtClean="0"/>
              <a:t>　</a:t>
            </a:r>
            <a:endParaRPr lang="en-US" altLang="ja-JP" dirty="0" smtClean="0"/>
          </a:p>
          <a:p>
            <a:r>
              <a:rPr lang="ja-JP" altLang="en-US" dirty="0" smtClean="0"/>
              <a:t>運動性が非常に活発な細菌でもその移動距離はたかが 知れている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114</a:t>
            </a:fld>
            <a:endParaRPr kumimoji="1" lang="ja-JP" altLang="en-US"/>
          </a:p>
        </p:txBody>
      </p:sp>
    </p:spTree>
    <p:extLst>
      <p:ext uri="{BB962C8B-B14F-4D97-AF65-F5344CB8AC3E}">
        <p14:creationId xmlns:p14="http://schemas.microsoft.com/office/powerpoint/2010/main" val="21878090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a</a:t>
            </a:r>
            <a:r>
              <a:rPr kumimoji="1" lang="en-US" altLang="ja-JP" sz="1200" kern="1200" dirty="0" smtClean="0">
                <a:solidFill>
                  <a:schemeClr val="tx1"/>
                </a:solidFill>
                <a:effectLst/>
                <a:latin typeface="+mn-lt"/>
                <a:ea typeface="+mn-ea"/>
                <a:cs typeface="+mn-cs"/>
              </a:rPr>
              <a:t>nalysis of dynamically stable patterns in a maze-like corridor using the Wasserstein metric</a:t>
            </a:r>
            <a:br>
              <a:rPr kumimoji="1" lang="en-US" altLang="ja-JP" sz="1200" kern="1200" dirty="0" smtClean="0">
                <a:solidFill>
                  <a:schemeClr val="tx1"/>
                </a:solidFill>
                <a:effectLst/>
                <a:latin typeface="+mn-lt"/>
                <a:ea typeface="+mn-ea"/>
                <a:cs typeface="+mn-cs"/>
              </a:rPr>
            </a:b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115</a:t>
            </a:fld>
            <a:endParaRPr kumimoji="1" lang="ja-JP" altLang="en-US"/>
          </a:p>
        </p:txBody>
      </p:sp>
    </p:spTree>
    <p:extLst>
      <p:ext uri="{BB962C8B-B14F-4D97-AF65-F5344CB8AC3E}">
        <p14:creationId xmlns:p14="http://schemas.microsoft.com/office/powerpoint/2010/main" val="3598825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111A56E-C222-AE4C-BC76-1473F82325BC}" type="slidenum">
              <a:rPr lang="en-US" altLang="ja-JP"/>
              <a:pPr/>
              <a:t>10</a:t>
            </a:fld>
            <a:endParaRPr lang="en-US" altLang="ja-JP"/>
          </a:p>
        </p:txBody>
      </p:sp>
      <p:sp>
        <p:nvSpPr>
          <p:cNvPr id="778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7827" name="Rectangle 3"/>
          <p:cNvSpPr>
            <a:spLocks noGrp="1" noChangeArrowheads="1"/>
          </p:cNvSpPr>
          <p:nvPr>
            <p:ph type="body" idx="1"/>
          </p:nvPr>
        </p:nvSpPr>
        <p:spPr/>
        <p:txBody>
          <a:bodyPr/>
          <a:lstStyle/>
          <a:p>
            <a:r>
              <a:rPr lang="ja-JP" altLang="en-US" dirty="0"/>
              <a:t>スケーリング解析</a:t>
            </a:r>
            <a:endParaRPr lang="en-US" altLang="ja-JP" dirty="0"/>
          </a:p>
          <a:p>
            <a:r>
              <a:rPr lang="en-US" altLang="ja-JP" dirty="0"/>
              <a:t>α</a:t>
            </a:r>
            <a:r>
              <a:rPr lang="ja-JP" altLang="en-US" dirty="0"/>
              <a:t>スケーリング</a:t>
            </a:r>
            <a:r>
              <a:rPr lang="ja-JP" altLang="en-US" dirty="0" smtClean="0"/>
              <a:t>指数</a:t>
            </a:r>
            <a:endParaRPr lang="en-US" altLang="ja-JP" dirty="0" smtClean="0"/>
          </a:p>
          <a:p>
            <a:endParaRPr lang="en-US" altLang="ja-JP" dirty="0" smtClean="0"/>
          </a:p>
          <a:p>
            <a:r>
              <a:rPr lang="ja-JP" altLang="en-US" sz="1200" dirty="0" smtClean="0"/>
              <a:t>周波数とパワースペクトル</a:t>
            </a:r>
            <a:r>
              <a:rPr lang="en-US" altLang="ja-JP" sz="1200" dirty="0" smtClean="0"/>
              <a:t> </a:t>
            </a:r>
          </a:p>
          <a:p>
            <a:r>
              <a:rPr lang="en-US" altLang="ja-JP" sz="1200" dirty="0" smtClean="0"/>
              <a:t>(</a:t>
            </a:r>
            <a:r>
              <a:rPr lang="ja-JP" altLang="en-US" sz="1200" dirty="0" smtClean="0"/>
              <a:t>波の周期とその波の大きさの</a:t>
            </a:r>
            <a:r>
              <a:rPr lang="en-US" altLang="ja-JP" sz="1200" dirty="0" smtClean="0"/>
              <a:t>2</a:t>
            </a:r>
            <a:r>
              <a:rPr lang="ja-JP" altLang="en-US" sz="1200" dirty="0" smtClean="0"/>
              <a:t>乗</a:t>
            </a:r>
            <a:r>
              <a:rPr lang="en-US" altLang="ja-JP" sz="1200" dirty="0" smtClean="0"/>
              <a:t>)</a:t>
            </a:r>
            <a:r>
              <a:rPr lang="ja-JP" altLang="en-US" sz="1200" dirty="0" smtClean="0"/>
              <a:t>を</a:t>
            </a:r>
            <a:endParaRPr lang="en-US" altLang="ja-JP" sz="1200" dirty="0" smtClean="0"/>
          </a:p>
          <a:p>
            <a:r>
              <a:rPr lang="ja-JP" altLang="en-US" sz="1200" dirty="0" smtClean="0"/>
              <a:t>両対数表示すると直線になる。</a:t>
            </a:r>
          </a:p>
          <a:p>
            <a:endParaRPr lang="ja-JP"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ブラックスワン</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13</a:t>
            </a:fld>
            <a:endParaRPr kumimoji="1" lang="ja-JP" altLang="en-US"/>
          </a:p>
        </p:txBody>
      </p:sp>
    </p:spTree>
    <p:extLst>
      <p:ext uri="{BB962C8B-B14F-4D97-AF65-F5344CB8AC3E}">
        <p14:creationId xmlns:p14="http://schemas.microsoft.com/office/powerpoint/2010/main" val="1914616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お金にとらわれると決断できない</a:t>
            </a:r>
            <a:endParaRPr kumimoji="1" lang="en-US" altLang="ja-JP" dirty="0" smtClean="0"/>
          </a:p>
          <a:p>
            <a:endParaRPr kumimoji="1" lang="en-US" altLang="ja-JP" dirty="0" smtClean="0"/>
          </a:p>
          <a:p>
            <a:r>
              <a:rPr kumimoji="1" lang="ja-JP" altLang="en-US" dirty="0" smtClean="0"/>
              <a:t>決断するという行為自体が無意識かもしれないが新しい価値軸を生み出した</a:t>
            </a:r>
            <a:endParaRPr kumimoji="1" lang="ja-JP" altLang="en-US" dirty="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15</a:t>
            </a:fld>
            <a:endParaRPr kumimoji="1" lang="ja-JP" altLang="en-US"/>
          </a:p>
        </p:txBody>
      </p:sp>
    </p:spTree>
    <p:extLst>
      <p:ext uri="{BB962C8B-B14F-4D97-AF65-F5344CB8AC3E}">
        <p14:creationId xmlns:p14="http://schemas.microsoft.com/office/powerpoint/2010/main" val="171122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お金にとらわれるとジレンマから脱出できない</a:t>
            </a:r>
            <a:endParaRPr kumimoji="1" lang="en-US" altLang="ja-JP" dirty="0" smtClean="0"/>
          </a:p>
          <a:p>
            <a:endParaRPr kumimoji="1" lang="en-US" altLang="ja-JP" dirty="0" smtClean="0"/>
          </a:p>
          <a:p>
            <a:r>
              <a:rPr kumimoji="1" lang="ja-JP" altLang="en-US" dirty="0" smtClean="0"/>
              <a:t>決断するという行為自体が無意識かもしれないが新しい価値軸を生み出した</a:t>
            </a:r>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仲間が見えると</a:t>
            </a:r>
            <a:r>
              <a:rPr lang="ja-JP" altLang="en-US" dirty="0" smtClean="0"/>
              <a:t>自分を絶対視しなくなる</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lvl="0"/>
            <a:r>
              <a:rPr lang="en-US" altLang="ja-JP" dirty="0" smtClean="0"/>
              <a:t>▶︎</a:t>
            </a:r>
            <a:r>
              <a:rPr lang="ja-JP" altLang="ja-JP" dirty="0" smtClean="0"/>
              <a:t>自己実現</a:t>
            </a:r>
            <a:r>
              <a:rPr lang="en-US" altLang="ja-JP" dirty="0" smtClean="0"/>
              <a:t>(●)</a:t>
            </a:r>
          </a:p>
          <a:p>
            <a:r>
              <a:rPr lang="en-US" altLang="ja-JP" dirty="0" smtClean="0"/>
              <a:t>▶︎</a:t>
            </a:r>
            <a:r>
              <a:rPr lang="ja-JP" altLang="ja-JP" dirty="0" smtClean="0"/>
              <a:t>他人の自己実現を助けたい利他的な欲望</a:t>
            </a:r>
            <a:r>
              <a:rPr lang="en-US" altLang="ja-JP" dirty="0" smtClean="0"/>
              <a:t>(○)</a:t>
            </a:r>
            <a:r>
              <a:rPr lang="ja-JP" altLang="en-US" dirty="0" smtClean="0"/>
              <a:t>（それも実は</a:t>
            </a:r>
            <a:r>
              <a:rPr lang="ja-JP" altLang="ja-JP" dirty="0" smtClean="0"/>
              <a:t>根本では</a:t>
            </a:r>
            <a:r>
              <a:rPr lang="ja-JP" altLang="en-US" dirty="0" smtClean="0"/>
              <a:t>自己</a:t>
            </a:r>
            <a:r>
              <a:rPr lang="ja-JP" altLang="ja-JP" dirty="0" smtClean="0"/>
              <a:t>満足</a:t>
            </a:r>
            <a:r>
              <a:rPr lang="ja-JP" altLang="en-US" dirty="0" smtClean="0"/>
              <a:t>の</a:t>
            </a:r>
            <a:r>
              <a:rPr lang="ja-JP" altLang="ja-JP" dirty="0" smtClean="0"/>
              <a:t>ため</a:t>
            </a:r>
            <a:r>
              <a:rPr lang="ja-JP" altLang="en-US" dirty="0" smtClean="0"/>
              <a:t>の</a:t>
            </a:r>
            <a:r>
              <a:rPr lang="ja-JP" altLang="ja-JP" dirty="0" smtClean="0"/>
              <a:t>利己的な欲望</a:t>
            </a:r>
            <a:r>
              <a:rPr lang="en-US" altLang="ja-JP" dirty="0" smtClean="0"/>
              <a:t>)</a:t>
            </a:r>
          </a:p>
          <a:p>
            <a:pPr lvl="0"/>
            <a:r>
              <a:rPr lang="en-US" altLang="ja-JP" dirty="0" smtClean="0"/>
              <a:t> ▶︎</a:t>
            </a:r>
            <a:r>
              <a:rPr lang="ja-JP" altLang="ja-JP" dirty="0" smtClean="0"/>
              <a:t>人間の肉体を持って、本来は感じることができないような感覚を手に入れ</a:t>
            </a:r>
            <a:r>
              <a:rPr lang="ja-JP" altLang="en-US" dirty="0" smtClean="0"/>
              <a:t>たい（神になりたい）欲</a:t>
            </a:r>
            <a:r>
              <a:rPr lang="ja-JP" altLang="ja-JP" dirty="0" smtClean="0"/>
              <a:t>。ゲームマスターの感覚、全知全能感。全てを理解して全てを知り、世界そのものを自分がコントロールする力。</a:t>
            </a:r>
            <a:r>
              <a:rPr lang="en-US" altLang="ja-JP" dirty="0" smtClean="0"/>
              <a:t>(</a:t>
            </a:r>
            <a:r>
              <a:rPr lang="ja-JP" altLang="en-US" dirty="0" smtClean="0"/>
              <a:t>ゲーム放棄者を想定していないというゲームの欠陥に気づき</a:t>
            </a:r>
            <a:r>
              <a:rPr lang="en-US" altLang="ja-JP" dirty="0" smtClean="0"/>
              <a:t>●</a:t>
            </a:r>
            <a:r>
              <a:rPr lang="ja-JP" altLang="en-US" dirty="0" smtClean="0"/>
              <a:t>を選んでぶっ壊す</a:t>
            </a:r>
            <a:r>
              <a:rPr lang="en-US" altLang="ja-JP" dirty="0" smtClean="0"/>
              <a:t>)</a:t>
            </a:r>
            <a:endParaRPr lang="ja-JP" altLang="ja-JP" dirty="0" smtClean="0"/>
          </a:p>
          <a:p>
            <a:pPr lvl="0"/>
            <a:r>
              <a:rPr lang="ja-JP" altLang="ja-JP" b="1" dirty="0" smtClean="0"/>
              <a:t>──だからこそ、「人間ってこう動くのか」と、人間の心理を研究したく</a:t>
            </a:r>
            <a:r>
              <a:rPr lang="ja-JP" altLang="en-US" b="1" dirty="0" smtClean="0"/>
              <a:t>なったのかも</a:t>
            </a:r>
            <a:endParaRPr lang="ja-JP"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6BA925BB-668C-E24E-8542-2376FA4A49EF}" type="slidenum">
              <a:rPr kumimoji="1" lang="ja-JP" altLang="en-US" smtClean="0"/>
              <a:t>16</a:t>
            </a:fld>
            <a:endParaRPr kumimoji="1" lang="ja-JP" altLang="en-US"/>
          </a:p>
        </p:txBody>
      </p:sp>
    </p:spTree>
    <p:extLst>
      <p:ext uri="{BB962C8B-B14F-4D97-AF65-F5344CB8AC3E}">
        <p14:creationId xmlns:p14="http://schemas.microsoft.com/office/powerpoint/2010/main" val="226404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E30E2307-1E40-4E12-8716-25BFDA8E7013}" type="datetime1">
              <a:rPr lang="en-US" smtClean="0"/>
              <a:pPr/>
              <a:t>17/01/01</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1603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5CFCF5A-EA79-452C-A52C-1A2668C2E7DF}" type="datetime1">
              <a:rPr lang="en-US" smtClean="0"/>
              <a:pPr/>
              <a:t>17/01/01</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819781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E5C4C28-BD4B-4892-9A2D-6E19BD753A9A}" type="datetime1">
              <a:rPr lang="en-US" smtClean="0"/>
              <a:pPr/>
              <a:t>17/01/01</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750660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1FD9D02-426E-46C9-9EE9-0DE1EF8B2838}" type="datetime1">
              <a:rPr lang="en-US" smtClean="0"/>
              <a:pPr/>
              <a:t>17/01/01</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092874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B8AEBBE-F8B2-42CF-9895-E86A608384EB}" type="datetime1">
              <a:rPr lang="en-US" smtClean="0"/>
              <a:pPr/>
              <a:t>17/01/01</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122471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E1FAA6B6-10E5-4810-BC9F-DA72D8452E73}" type="datetime1">
              <a:rPr lang="en-US" smtClean="0"/>
              <a:pPr/>
              <a:t>17/01/01</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832904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6D18D072-EF12-4AA2-BD71-ABC68B06D0E2}" type="datetime1">
              <a:rPr lang="en-US" smtClean="0"/>
              <a:pPr/>
              <a:t>17/01/01</a:t>
            </a:fld>
            <a:endParaRPr lang="en-US"/>
          </a:p>
        </p:txBody>
      </p:sp>
      <p:sp>
        <p:nvSpPr>
          <p:cNvPr id="8" name="フッター プレースホルダー 7"/>
          <p:cNvSpPr>
            <a:spLocks noGrp="1"/>
          </p:cNvSpPr>
          <p:nvPr>
            <p:ph type="ftr" sz="quarter" idx="11"/>
          </p:nvPr>
        </p:nvSpPr>
        <p:spPr/>
        <p:txBody>
          <a:bodyPr/>
          <a:lstStyle/>
          <a:p>
            <a:endParaRPr lang="en-US"/>
          </a:p>
        </p:txBody>
      </p:sp>
      <p:sp>
        <p:nvSpPr>
          <p:cNvPr id="9" name="スライド番号プレースホルダー 8"/>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158211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8CDBF60-6CC3-4B74-A60D-3486985E4346}" type="datetime1">
              <a:rPr lang="en-US" smtClean="0"/>
              <a:pPr/>
              <a:t>17/01/01</a:t>
            </a:fld>
            <a:endParaRPr lang="en-US"/>
          </a:p>
        </p:txBody>
      </p:sp>
      <p:sp>
        <p:nvSpPr>
          <p:cNvPr id="4" name="フッター プレースホルダー 3"/>
          <p:cNvSpPr>
            <a:spLocks noGrp="1"/>
          </p:cNvSpPr>
          <p:nvPr>
            <p:ph type="ftr" sz="quarter" idx="11"/>
          </p:nvPr>
        </p:nvSpPr>
        <p:spPr/>
        <p:txBody>
          <a:bodyPr/>
          <a:lstStyle/>
          <a:p>
            <a:endParaRPr lang="en-US"/>
          </a:p>
        </p:txBody>
      </p:sp>
      <p:sp>
        <p:nvSpPr>
          <p:cNvPr id="5" name="スライド番号プレースホルダー 4"/>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901497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2714818-984F-4759-BF72-A33BDC1963BD}" type="datetime1">
              <a:rPr lang="en-US" smtClean="0"/>
              <a:pPr/>
              <a:t>17/01/01</a:t>
            </a:fld>
            <a:endParaRPr lang="en-US"/>
          </a:p>
        </p:txBody>
      </p:sp>
      <p:sp>
        <p:nvSpPr>
          <p:cNvPr id="3" name="フッター プレースホルダー 2"/>
          <p:cNvSpPr>
            <a:spLocks noGrp="1"/>
          </p:cNvSpPr>
          <p:nvPr>
            <p:ph type="ftr" sz="quarter" idx="11"/>
          </p:nvPr>
        </p:nvSpPr>
        <p:spPr/>
        <p:txBody>
          <a:bodyPr/>
          <a:lstStyle/>
          <a:p>
            <a:endParaRPr lang="en-US"/>
          </a:p>
        </p:txBody>
      </p:sp>
      <p:sp>
        <p:nvSpPr>
          <p:cNvPr id="4" name="スライド番号プレースホルダー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036186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EA7E191-5F94-4FC1-B823-BD7CABF7FA06}" type="datetime1">
              <a:rPr lang="en-US" smtClean="0"/>
              <a:pPr/>
              <a:t>17/01/01</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80585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8856D55-EFBE-4F9B-8A5F-09D42CA22A9B}" type="datetime1">
              <a:rPr lang="en-US" smtClean="0"/>
              <a:pPr/>
              <a:t>17/01/01</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814222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17/01/01</a:t>
            </a:fld>
            <a:endParaRPr 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D7A59-36E2-48B9-B146-C1E59501F63F}" type="slidenum">
              <a:rPr lang="en-US" smtClean="0"/>
              <a:pPr/>
              <a:t>‹#›</a:t>
            </a:fld>
            <a:endParaRPr lang="en-US"/>
          </a:p>
        </p:txBody>
      </p:sp>
    </p:spTree>
    <p:extLst>
      <p:ext uri="{BB962C8B-B14F-4D97-AF65-F5344CB8AC3E}">
        <p14:creationId xmlns:p14="http://schemas.microsoft.com/office/powerpoint/2010/main" val="136888980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bin"/><Relationship Id="rId5" Type="http://schemas.openxmlformats.org/officeDocument/2006/relationships/image" Target="../media/image16.emf"/><Relationship Id="rId6" Type="http://schemas.openxmlformats.org/officeDocument/2006/relationships/oleObject" Target="../embeddings/oleObject2.bin"/><Relationship Id="rId7" Type="http://schemas.openxmlformats.org/officeDocument/2006/relationships/image" Target="../media/image17.emf"/><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microsoft.com/office/2007/relationships/media" Target="../media/media1.mov"/><Relationship Id="rId2" Type="http://schemas.openxmlformats.org/officeDocument/2006/relationships/video" Target="../media/media1.mov"/></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microsoft.com/office/2007/relationships/media" Target="../media/media1.mov"/><Relationship Id="rId2" Type="http://schemas.openxmlformats.org/officeDocument/2006/relationships/video" Target="../media/media1.mov"/></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3.bin"/><Relationship Id="rId5" Type="http://schemas.openxmlformats.org/officeDocument/2006/relationships/image" Target="../media/image16.emf"/><Relationship Id="rId6" Type="http://schemas.openxmlformats.org/officeDocument/2006/relationships/oleObject" Target="../embeddings/oleObject4.bin"/><Relationship Id="rId7" Type="http://schemas.openxmlformats.org/officeDocument/2006/relationships/image" Target="../media/image17.emf"/><Relationship Id="rId8" Type="http://schemas.openxmlformats.org/officeDocument/2006/relationships/oleObject" Target="../embeddings/oleObject5.bin"/><Relationship Id="rId9" Type="http://schemas.openxmlformats.org/officeDocument/2006/relationships/image" Target="../media/image59.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ins.jp/public_information/pdf/colloquium/2nd_10_b5_session_u.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sualize-mcmc.appspot.com/2_metropolis.html" TargetMode="External"/><Relationship Id="rId3"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不確実性の中で</a:t>
            </a:r>
            <a:endParaRPr kumimoji="1" lang="ja-JP" altLang="en-US" dirty="0"/>
          </a:p>
        </p:txBody>
      </p:sp>
      <p:sp>
        <p:nvSpPr>
          <p:cNvPr id="3" name="サブタイトル 2"/>
          <p:cNvSpPr>
            <a:spLocks noGrp="1"/>
          </p:cNvSpPr>
          <p:nvPr>
            <p:ph type="subTitle" idx="1"/>
          </p:nvPr>
        </p:nvSpPr>
        <p:spPr>
          <a:xfrm>
            <a:off x="1371600" y="3886199"/>
            <a:ext cx="6400800" cy="2514185"/>
          </a:xfrm>
        </p:spPr>
        <p:txBody>
          <a:bodyPr>
            <a:normAutofit/>
          </a:bodyPr>
          <a:lstStyle/>
          <a:p>
            <a:r>
              <a:rPr kumimoji="1" lang="ja-JP" altLang="en-US" dirty="0" smtClean="0">
                <a:solidFill>
                  <a:srgbClr val="000000"/>
                </a:solidFill>
              </a:rPr>
              <a:t>須山　孟</a:t>
            </a:r>
            <a:endParaRPr kumimoji="1" lang="en-US" altLang="ja-JP" dirty="0" smtClean="0">
              <a:solidFill>
                <a:srgbClr val="000000"/>
              </a:solidFill>
            </a:endParaRPr>
          </a:p>
          <a:p>
            <a:endParaRPr lang="en-US" altLang="ja-JP" dirty="0" smtClean="0"/>
          </a:p>
          <a:p>
            <a:r>
              <a:rPr lang="ja-JP" altLang="en-US" dirty="0" smtClean="0">
                <a:solidFill>
                  <a:schemeClr val="tx1"/>
                </a:solidFill>
              </a:rPr>
              <a:t>　名戸ヶ谷</a:t>
            </a:r>
            <a:r>
              <a:rPr kumimoji="1" lang="ja-JP" altLang="en-US" dirty="0" smtClean="0">
                <a:solidFill>
                  <a:schemeClr val="tx1"/>
                </a:solidFill>
              </a:rPr>
              <a:t>病院研究所　</a:t>
            </a:r>
            <a:endParaRPr kumimoji="1" lang="ja-JP" altLang="en-US" dirty="0"/>
          </a:p>
        </p:txBody>
      </p:sp>
    </p:spTree>
    <p:extLst>
      <p:ext uri="{BB962C8B-B14F-4D97-AF65-F5344CB8AC3E}">
        <p14:creationId xmlns:p14="http://schemas.microsoft.com/office/powerpoint/2010/main" val="319422514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p:cNvSpPr>
            <a:spLocks noGrp="1" noChangeArrowheads="1"/>
          </p:cNvSpPr>
          <p:nvPr>
            <p:ph type="title"/>
          </p:nvPr>
        </p:nvSpPr>
        <p:spPr/>
        <p:txBody>
          <a:bodyPr/>
          <a:lstStyle/>
          <a:p>
            <a:r>
              <a:rPr lang="ja-JP" altLang="en-US" dirty="0" smtClean="0"/>
              <a:t>フラクタル</a:t>
            </a:r>
            <a:endParaRPr lang="ja-JP" altLang="en-US" dirty="0"/>
          </a:p>
        </p:txBody>
      </p:sp>
      <p:grpSp>
        <p:nvGrpSpPr>
          <p:cNvPr id="76804" name="Group 1028"/>
          <p:cNvGrpSpPr>
            <a:grpSpLocks/>
          </p:cNvGrpSpPr>
          <p:nvPr/>
        </p:nvGrpSpPr>
        <p:grpSpPr bwMode="auto">
          <a:xfrm>
            <a:off x="4114809" y="1828800"/>
            <a:ext cx="2590800" cy="2530475"/>
            <a:chOff x="3744" y="912"/>
            <a:chExt cx="1632" cy="1594"/>
          </a:xfrm>
        </p:grpSpPr>
        <p:sp>
          <p:nvSpPr>
            <p:cNvPr id="76805" name="Rectangle 1029"/>
            <p:cNvSpPr>
              <a:spLocks noChangeArrowheads="1"/>
            </p:cNvSpPr>
            <p:nvPr/>
          </p:nvSpPr>
          <p:spPr bwMode="auto">
            <a:xfrm>
              <a:off x="4080" y="912"/>
              <a:ext cx="1296" cy="12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76806" name="Text Box 1030"/>
            <p:cNvSpPr txBox="1">
              <a:spLocks noChangeArrowheads="1"/>
            </p:cNvSpPr>
            <p:nvPr/>
          </p:nvSpPr>
          <p:spPr bwMode="auto">
            <a:xfrm rot="10800000">
              <a:off x="3744" y="1200"/>
              <a:ext cx="308"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p>
              <a:r>
                <a:rPr lang="en-US" altLang="ja-JP" sz="2000">
                  <a:latin typeface="Times New Roman" charset="0"/>
                </a:rPr>
                <a:t>Log PSD</a:t>
              </a:r>
            </a:p>
          </p:txBody>
        </p:sp>
        <p:sp>
          <p:nvSpPr>
            <p:cNvPr id="76807" name="Text Box 1031"/>
            <p:cNvSpPr txBox="1">
              <a:spLocks noChangeArrowheads="1"/>
            </p:cNvSpPr>
            <p:nvPr/>
          </p:nvSpPr>
          <p:spPr bwMode="auto">
            <a:xfrm>
              <a:off x="4224" y="2256"/>
              <a:ext cx="10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ja-JP" sz="2000">
                  <a:latin typeface="Times New Roman" charset="0"/>
                </a:rPr>
                <a:t>Log Frequency</a:t>
              </a:r>
            </a:p>
          </p:txBody>
        </p:sp>
        <p:sp>
          <p:nvSpPr>
            <p:cNvPr id="76808" name="Line 1032"/>
            <p:cNvSpPr>
              <a:spLocks noChangeShapeType="1"/>
            </p:cNvSpPr>
            <p:nvPr/>
          </p:nvSpPr>
          <p:spPr bwMode="auto">
            <a:xfrm>
              <a:off x="4224" y="1056"/>
              <a:ext cx="1008" cy="10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grpSp>
      <p:graphicFrame>
        <p:nvGraphicFramePr>
          <p:cNvPr id="76810" name="Object 1034"/>
          <p:cNvGraphicFramePr>
            <a:graphicFrameLocks noChangeAspect="1"/>
          </p:cNvGraphicFramePr>
          <p:nvPr>
            <p:extLst>
              <p:ext uri="{D42A27DB-BD31-4B8C-83A1-F6EECF244321}">
                <p14:modId xmlns:p14="http://schemas.microsoft.com/office/powerpoint/2010/main" val="3272620011"/>
              </p:ext>
            </p:extLst>
          </p:nvPr>
        </p:nvGraphicFramePr>
        <p:xfrm>
          <a:off x="228609" y="4191000"/>
          <a:ext cx="3810000" cy="1638300"/>
        </p:xfrm>
        <a:graphic>
          <a:graphicData uri="http://schemas.openxmlformats.org/presentationml/2006/ole">
            <mc:AlternateContent xmlns:mc="http://schemas.openxmlformats.org/markup-compatibility/2006">
              <mc:Choice xmlns:v="urn:schemas-microsoft-com:vml" Requires="v">
                <p:oleObj spid="_x0000_s1229" name="Chart" r:id="rId4" imgW="5486781" imgH="1571955" progId="Excel.Chart.8">
                  <p:embed/>
                </p:oleObj>
              </mc:Choice>
              <mc:Fallback>
                <p:oleObj name="Chart" r:id="rId4" imgW="5486781" imgH="1571955"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9" y="4191000"/>
                        <a:ext cx="38100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6811" name="Object 1035"/>
          <p:cNvGraphicFramePr>
            <a:graphicFrameLocks noChangeAspect="1"/>
          </p:cNvGraphicFramePr>
          <p:nvPr>
            <p:extLst>
              <p:ext uri="{D42A27DB-BD31-4B8C-83A1-F6EECF244321}">
                <p14:modId xmlns:p14="http://schemas.microsoft.com/office/powerpoint/2010/main" val="478216838"/>
              </p:ext>
            </p:extLst>
          </p:nvPr>
        </p:nvGraphicFramePr>
        <p:xfrm>
          <a:off x="228609" y="1828800"/>
          <a:ext cx="3886200" cy="1831975"/>
        </p:xfrm>
        <a:graphic>
          <a:graphicData uri="http://schemas.openxmlformats.org/presentationml/2006/ole">
            <mc:AlternateContent xmlns:mc="http://schemas.openxmlformats.org/markup-compatibility/2006">
              <mc:Choice xmlns:v="urn:schemas-microsoft-com:vml" Requires="v">
                <p:oleObj spid="_x0000_s1230" name="Chart" r:id="rId6" imgW="5486781" imgH="3286557" progId="Excel.Chart.8">
                  <p:embed/>
                </p:oleObj>
              </mc:Choice>
              <mc:Fallback>
                <p:oleObj name="Chart" r:id="rId6" imgW="5486781" imgH="3286557" progId="Excel.Char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9" y="1828800"/>
                        <a:ext cx="3886200"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6813" name="Line 1037"/>
          <p:cNvSpPr>
            <a:spLocks noChangeShapeType="1"/>
          </p:cNvSpPr>
          <p:nvPr/>
        </p:nvSpPr>
        <p:spPr bwMode="auto">
          <a:xfrm flipH="1">
            <a:off x="381009" y="3429000"/>
            <a:ext cx="1244600" cy="990600"/>
          </a:xfrm>
          <a:prstGeom prst="line">
            <a:avLst/>
          </a:prstGeom>
          <a:noFill/>
          <a:ln w="31750">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ja-JP" altLang="en-US"/>
          </a:p>
        </p:txBody>
      </p:sp>
      <p:sp>
        <p:nvSpPr>
          <p:cNvPr id="76814" name="Line 1038"/>
          <p:cNvSpPr>
            <a:spLocks noChangeShapeType="1"/>
          </p:cNvSpPr>
          <p:nvPr/>
        </p:nvSpPr>
        <p:spPr bwMode="auto">
          <a:xfrm>
            <a:off x="2286009" y="3429000"/>
            <a:ext cx="1524000" cy="990600"/>
          </a:xfrm>
          <a:prstGeom prst="line">
            <a:avLst/>
          </a:prstGeom>
          <a:noFill/>
          <a:ln w="31750">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ja-JP" altLang="en-US"/>
          </a:p>
        </p:txBody>
      </p:sp>
      <p:sp>
        <p:nvSpPr>
          <p:cNvPr id="76815" name="Text Box 1039"/>
          <p:cNvSpPr txBox="1">
            <a:spLocks noChangeArrowheads="1"/>
          </p:cNvSpPr>
          <p:nvPr/>
        </p:nvSpPr>
        <p:spPr bwMode="auto">
          <a:xfrm>
            <a:off x="228609" y="5959475"/>
            <a:ext cx="54546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t>データの一部を取り出し、</a:t>
            </a:r>
            <a:endParaRPr lang="en-US" altLang="ja-JP"/>
          </a:p>
          <a:p>
            <a:r>
              <a:rPr lang="ja-JP" altLang="en-US"/>
              <a:t>拡大すると元のデータと同じ性質を持つ。</a:t>
            </a:r>
          </a:p>
        </p:txBody>
      </p:sp>
      <p:pic>
        <p:nvPicPr>
          <p:cNvPr id="2" name="図 1"/>
          <p:cNvPicPr>
            <a:picLocks noChangeAspect="1"/>
          </p:cNvPicPr>
          <p:nvPr/>
        </p:nvPicPr>
        <p:blipFill rotWithShape="1">
          <a:blip r:embed="rId8"/>
          <a:srcRect t="-1" r="40570" b="-1527"/>
          <a:stretch/>
        </p:blipFill>
        <p:spPr>
          <a:xfrm>
            <a:off x="6845427" y="1870076"/>
            <a:ext cx="2027640" cy="2320924"/>
          </a:xfrm>
          <a:prstGeom prst="rect">
            <a:avLst/>
          </a:prstGeom>
        </p:spPr>
      </p:pic>
      <p:pic>
        <p:nvPicPr>
          <p:cNvPr id="3" name="図 2"/>
          <p:cNvPicPr>
            <a:picLocks noChangeAspect="1"/>
          </p:cNvPicPr>
          <p:nvPr/>
        </p:nvPicPr>
        <p:blipFill>
          <a:blip r:embed="rId9"/>
          <a:stretch>
            <a:fillRect/>
          </a:stretch>
        </p:blipFill>
        <p:spPr>
          <a:xfrm>
            <a:off x="4765345" y="4419600"/>
            <a:ext cx="4107721" cy="2311401"/>
          </a:xfrm>
          <a:prstGeom prst="rect">
            <a:avLst/>
          </a:prstGeom>
        </p:spPr>
      </p:pic>
    </p:spTree>
    <p:extLst>
      <p:ext uri="{BB962C8B-B14F-4D97-AF65-F5344CB8AC3E}">
        <p14:creationId xmlns:p14="http://schemas.microsoft.com/office/powerpoint/2010/main" val="3949378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https://</a:t>
            </a:r>
            <a:r>
              <a:rPr lang="en-US" altLang="ja-JP" dirty="0" err="1"/>
              <a:t>syodokukai.exblog.jp</a:t>
            </a:r>
            <a:r>
              <a:rPr lang="en-US" altLang="ja-JP" dirty="0"/>
              <a:t>/20781979/</a:t>
            </a:r>
            <a:endParaRPr kumimoji="1" lang="ja-JP" altLang="en-US" dirty="0"/>
          </a:p>
        </p:txBody>
      </p:sp>
      <p:sp>
        <p:nvSpPr>
          <p:cNvPr id="3" name="コンテンツ プレースホルダー 2"/>
          <p:cNvSpPr>
            <a:spLocks noGrp="1"/>
          </p:cNvSpPr>
          <p:nvPr>
            <p:ph idx="1"/>
          </p:nvPr>
        </p:nvSpPr>
        <p:spPr/>
        <p:txBody>
          <a:bodyPr>
            <a:normAutofit fontScale="77500" lnSpcReduction="20000"/>
          </a:bodyPr>
          <a:lstStyle/>
          <a:p>
            <a:r>
              <a:rPr lang="ja-JP" altLang="en-US" dirty="0"/>
              <a:t>ネットワークの</a:t>
            </a:r>
            <a:r>
              <a:rPr lang="ja-JP" altLang="en-US" dirty="0" smtClean="0"/>
              <a:t>直径</a:t>
            </a:r>
            <a:endParaRPr lang="en-US" altLang="ja-JP" dirty="0" smtClean="0"/>
          </a:p>
          <a:p>
            <a:r>
              <a:rPr lang="ja-JP" altLang="en-US" dirty="0" smtClean="0"/>
              <a:t>ネットワーク</a:t>
            </a:r>
            <a:r>
              <a:rPr lang="ja-JP" altLang="en-US" dirty="0"/>
              <a:t>の相互連結性は、そのネットワークにある頂点間の最短経路の距離の平均で表され、これをそのネットワークの平均距離、または直径</a:t>
            </a:r>
            <a:r>
              <a:rPr lang="en-US" altLang="ja-JP" dirty="0"/>
              <a:t>d(diameter)</a:t>
            </a:r>
            <a:r>
              <a:rPr lang="ja-JP" altLang="en-US" dirty="0"/>
              <a:t>と呼ぶ。</a:t>
            </a:r>
            <a:r>
              <a:rPr lang="en-US" altLang="ja-JP" dirty="0"/>
              <a:t>d</a:t>
            </a:r>
            <a:r>
              <a:rPr lang="ja-JP" altLang="en-US" dirty="0"/>
              <a:t>が小さいネットワークはすべての頂点間の距離が平均して小さいと考えられる</a:t>
            </a:r>
            <a:r>
              <a:rPr lang="en-US" altLang="ja-JP" dirty="0"/>
              <a:t>(</a:t>
            </a:r>
            <a:r>
              <a:rPr lang="ja-JP" altLang="en-US" dirty="0"/>
              <a:t>注</a:t>
            </a:r>
            <a:r>
              <a:rPr lang="en-US" altLang="ja-JP" dirty="0"/>
              <a:t>3)</a:t>
            </a:r>
            <a:r>
              <a:rPr lang="ja-JP" altLang="en-US" dirty="0"/>
              <a:t>。頂点数が非常に大きいネットワークでも、そのネットワークの直径は意外と小さく、</a:t>
            </a:r>
            <a:r>
              <a:rPr lang="en-US" altLang="ja-JP" dirty="0"/>
              <a:t>8</a:t>
            </a:r>
            <a:r>
              <a:rPr lang="ja-JP" altLang="en-US" dirty="0"/>
              <a:t>億以上のドキュメント</a:t>
            </a:r>
            <a:r>
              <a:rPr lang="en-US" altLang="ja-JP" dirty="0"/>
              <a:t>(</a:t>
            </a:r>
            <a:r>
              <a:rPr lang="ja-JP" altLang="en-US" dirty="0"/>
              <a:t>頂点</a:t>
            </a:r>
            <a:r>
              <a:rPr lang="en-US" altLang="ja-JP" dirty="0"/>
              <a:t>)</a:t>
            </a:r>
            <a:r>
              <a:rPr lang="ja-JP" altLang="en-US" dirty="0"/>
              <a:t>がリンク</a:t>
            </a:r>
            <a:r>
              <a:rPr lang="en-US" altLang="ja-JP" dirty="0"/>
              <a:t>(</a:t>
            </a:r>
            <a:r>
              <a:rPr lang="ja-JP" altLang="en-US" dirty="0"/>
              <a:t>枝</a:t>
            </a:r>
            <a:r>
              <a:rPr lang="en-US" altLang="ja-JP" dirty="0"/>
              <a:t>)</a:t>
            </a:r>
            <a:r>
              <a:rPr lang="ja-JP" altLang="en-US" dirty="0"/>
              <a:t>でつながっている</a:t>
            </a:r>
            <a:r>
              <a:rPr lang="en-US" altLang="ja-JP" dirty="0"/>
              <a:t>WWW</a:t>
            </a:r>
            <a:r>
              <a:rPr lang="ja-JP" altLang="en-US" dirty="0"/>
              <a:t>では約</a:t>
            </a:r>
            <a:r>
              <a:rPr lang="en-US" altLang="ja-JP" dirty="0"/>
              <a:t>19</a:t>
            </a:r>
            <a:r>
              <a:rPr lang="ja-JP" altLang="en-US" dirty="0"/>
              <a:t>、地球上の</a:t>
            </a:r>
            <a:r>
              <a:rPr lang="en-US" altLang="ja-JP" dirty="0"/>
              <a:t>60</a:t>
            </a:r>
            <a:r>
              <a:rPr lang="ja-JP" altLang="en-US" dirty="0"/>
              <a:t>億人以上の社会的ネットワークでも約</a:t>
            </a:r>
            <a:r>
              <a:rPr lang="en-US" altLang="ja-JP" dirty="0"/>
              <a:t>6</a:t>
            </a:r>
            <a:r>
              <a:rPr lang="ja-JP" altLang="en-US" dirty="0"/>
              <a:t>とされている。注</a:t>
            </a:r>
            <a:r>
              <a:rPr lang="en-US" altLang="ja-JP" dirty="0"/>
              <a:t>3</a:t>
            </a:r>
            <a:r>
              <a:rPr lang="ja-JP" altLang="en-US" dirty="0"/>
              <a:t>：ここでの定義は上記のように、直径</a:t>
            </a:r>
            <a:r>
              <a:rPr lang="en-US" altLang="ja-JP" dirty="0"/>
              <a:t>d=</a:t>
            </a:r>
            <a:r>
              <a:rPr lang="ja-JP" altLang="en-US" dirty="0"/>
              <a:t>ネットワークの平均距離。グラフ理論では、すべての</a:t>
            </a:r>
            <a:r>
              <a:rPr lang="en-US" altLang="ja-JP" dirty="0"/>
              <a:t>2</a:t>
            </a:r>
            <a:r>
              <a:rPr lang="ja-JP" altLang="en-US" dirty="0"/>
              <a:t>頂点間の距離の「最大のもの」を直径と呼ぶことがある。いずれにしろ、</a:t>
            </a:r>
            <a:r>
              <a:rPr lang="ja-JP" altLang="en-US" dirty="0">
                <a:solidFill>
                  <a:srgbClr val="FF0000"/>
                </a:solidFill>
              </a:rPr>
              <a:t>直径が小さいということはその集団は伝達が速いことを示している</a:t>
            </a:r>
            <a:r>
              <a:rPr lang="ja-JP" altLang="en-US" dirty="0"/>
              <a:t>。</a:t>
            </a:r>
            <a:endParaRPr kumimoji="1" lang="ja-JP" altLang="en-US" dirty="0"/>
          </a:p>
        </p:txBody>
      </p:sp>
    </p:spTree>
    <p:extLst>
      <p:ext uri="{BB962C8B-B14F-4D97-AF65-F5344CB8AC3E}">
        <p14:creationId xmlns:p14="http://schemas.microsoft.com/office/powerpoint/2010/main" val="19096528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https://</a:t>
            </a:r>
            <a:r>
              <a:rPr lang="en-US" altLang="ja-JP" dirty="0" err="1"/>
              <a:t>syodokukai.exblog.jp</a:t>
            </a:r>
            <a:r>
              <a:rPr lang="en-US" altLang="ja-JP" dirty="0"/>
              <a:t>/20781979/</a:t>
            </a:r>
            <a:endParaRPr kumimoji="1" lang="ja-JP" altLang="en-US" dirty="0"/>
          </a:p>
        </p:txBody>
      </p:sp>
      <p:sp>
        <p:nvSpPr>
          <p:cNvPr id="3" name="コンテンツ プレースホルダー 2"/>
          <p:cNvSpPr>
            <a:spLocks noGrp="1"/>
          </p:cNvSpPr>
          <p:nvPr>
            <p:ph idx="1"/>
          </p:nvPr>
        </p:nvSpPr>
        <p:spPr>
          <a:xfrm>
            <a:off x="457200" y="1600199"/>
            <a:ext cx="8229600" cy="5596467"/>
          </a:xfrm>
        </p:spPr>
        <p:txBody>
          <a:bodyPr>
            <a:normAutofit fontScale="70000" lnSpcReduction="20000"/>
          </a:bodyPr>
          <a:lstStyle/>
          <a:p>
            <a:r>
              <a:rPr lang="ja-JP" altLang="en-US" dirty="0"/>
              <a:t>ネットワークのエラーとそれに対する</a:t>
            </a:r>
            <a:r>
              <a:rPr lang="ja-JP" altLang="en-US" dirty="0" smtClean="0"/>
              <a:t>耐性</a:t>
            </a:r>
            <a:endParaRPr lang="en-US" altLang="ja-JP" dirty="0" smtClean="0"/>
          </a:p>
          <a:p>
            <a:r>
              <a:rPr lang="ja-JP" altLang="en-US" dirty="0" smtClean="0"/>
              <a:t>ここ</a:t>
            </a:r>
            <a:r>
              <a:rPr lang="ja-JP" altLang="en-US" dirty="0"/>
              <a:t>で、同じ頂点数、同じ枝数を持つ指数関数的ネットワークとスケール・フリーネットワークのエラー耐性について検討する。ネットワークの「エラー」とは、あるネットワーク内の頂点がランダムに機能不全になって、ネットワークから除外される</a:t>
            </a:r>
            <a:r>
              <a:rPr lang="en-US" altLang="ja-JP" dirty="0"/>
              <a:t>(</a:t>
            </a:r>
            <a:r>
              <a:rPr lang="ja-JP" altLang="en-US" dirty="0"/>
              <a:t>消失する</a:t>
            </a:r>
            <a:r>
              <a:rPr lang="en-US" altLang="ja-JP" dirty="0"/>
              <a:t>)</a:t>
            </a:r>
            <a:r>
              <a:rPr lang="ja-JP" altLang="en-US" dirty="0"/>
              <a:t>ことを指す。頂点が除外されると、その頂点を介する経路がなくってしまうことになるので、残った頂点間の平均直径は一般に増加する。すなわち、</a:t>
            </a:r>
            <a:r>
              <a:rPr lang="en-US" altLang="ja-JP" dirty="0"/>
              <a:t>d</a:t>
            </a:r>
            <a:r>
              <a:rPr lang="ja-JP" altLang="en-US" dirty="0"/>
              <a:t>が増加し、ネットワークの相互連結性は減少すると考えられる</a:t>
            </a:r>
            <a:r>
              <a:rPr lang="ja-JP" altLang="en-US" dirty="0" smtClean="0"/>
              <a:t>。</a:t>
            </a:r>
            <a:endParaRPr lang="en-US" altLang="ja-JP" dirty="0" smtClean="0"/>
          </a:p>
          <a:p>
            <a:r>
              <a:rPr lang="ja-JP" altLang="en-US" dirty="0"/>
              <a:t>指数関数的ネットワーク</a:t>
            </a:r>
            <a:r>
              <a:rPr lang="en-US" altLang="ja-JP" dirty="0"/>
              <a:t>(E)</a:t>
            </a:r>
            <a:r>
              <a:rPr lang="ja-JP" altLang="en-US" dirty="0"/>
              <a:t>では、消失する頂点の割合</a:t>
            </a:r>
            <a:r>
              <a:rPr lang="en-US" altLang="ja-JP" dirty="0"/>
              <a:t>f</a:t>
            </a:r>
            <a:r>
              <a:rPr lang="ja-JP" altLang="en-US" dirty="0"/>
              <a:t>が増えるとネットワークの直径</a:t>
            </a:r>
            <a:r>
              <a:rPr lang="en-US" altLang="ja-JP" dirty="0"/>
              <a:t>d</a:t>
            </a:r>
            <a:r>
              <a:rPr lang="ja-JP" altLang="en-US" dirty="0"/>
              <a:t>は一定の割合で増加</a:t>
            </a:r>
            <a:r>
              <a:rPr lang="ja-JP" altLang="en-US" dirty="0" smtClean="0"/>
              <a:t>した</a:t>
            </a:r>
            <a:endParaRPr lang="en-US" altLang="ja-JP" dirty="0" smtClean="0"/>
          </a:p>
          <a:p>
            <a:r>
              <a:rPr lang="ja-JP" altLang="en-US" dirty="0">
                <a:solidFill>
                  <a:srgbClr val="FF0000"/>
                </a:solidFill>
              </a:rPr>
              <a:t>スケールフリー・ネットワーク</a:t>
            </a:r>
            <a:r>
              <a:rPr lang="ja-JP" altLang="en-US" dirty="0"/>
              <a:t>の連結は、ベキ法則に従う分布のため、ごく少ない枝しか持たない頂点が大多数を占めており、ランダムに頂点が消失する場合このような「小さい」頂点が消失する確率が大きいので、残った頂点間の経路に与える影響はほとんどなく、ネットワーク全体のトポロジーは全く変わらない</a:t>
            </a:r>
            <a:endParaRPr kumimoji="1" lang="ja-JP" altLang="en-US" dirty="0"/>
          </a:p>
        </p:txBody>
      </p:sp>
    </p:spTree>
    <p:extLst>
      <p:ext uri="{BB962C8B-B14F-4D97-AF65-F5344CB8AC3E}">
        <p14:creationId xmlns:p14="http://schemas.microsoft.com/office/powerpoint/2010/main" val="42568863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fontScale="62500" lnSpcReduction="20000"/>
          </a:bodyPr>
          <a:lstStyle/>
          <a:p>
            <a:r>
              <a:rPr lang="ja-JP" altLang="en-US" dirty="0"/>
              <a:t>ネットワークへの攻撃とそれに対する脆弱性 </a:t>
            </a:r>
            <a:endParaRPr lang="en-US" altLang="ja-JP" dirty="0" smtClean="0"/>
          </a:p>
          <a:p>
            <a:r>
              <a:rPr lang="ja-JP" altLang="en-US" dirty="0" smtClean="0"/>
              <a:t>次</a:t>
            </a:r>
            <a:r>
              <a:rPr lang="ja-JP" altLang="en-US" dirty="0"/>
              <a:t>に、ネットワークに故意に障害を与えようとする情報に通じた外部者</a:t>
            </a:r>
            <a:r>
              <a:rPr lang="en-US" altLang="ja-JP" dirty="0"/>
              <a:t>(informed agent)</a:t>
            </a:r>
            <a:r>
              <a:rPr lang="ja-JP" altLang="en-US" dirty="0"/>
              <a:t>がいるとする。そういう外部者は、どこでもいいからランダムに頂点を攻撃するのではなく、わざと枝の多い頂点</a:t>
            </a:r>
            <a:r>
              <a:rPr lang="en-US" altLang="ja-JP" dirty="0"/>
              <a:t>(</a:t>
            </a:r>
            <a:r>
              <a:rPr lang="ja-JP" altLang="en-US" dirty="0"/>
              <a:t>ハブ</a:t>
            </a:r>
            <a:r>
              <a:rPr lang="en-US" altLang="ja-JP" dirty="0"/>
              <a:t>)</a:t>
            </a:r>
            <a:r>
              <a:rPr lang="ja-JP" altLang="en-US" dirty="0"/>
              <a:t>を狙って攻撃してくるだろう。この状況をシミュレーションするため、枝の数が最も多い頂点をまず取り除き、それから枝の数</a:t>
            </a:r>
            <a:r>
              <a:rPr lang="en-US" altLang="ja-JP" dirty="0"/>
              <a:t>k</a:t>
            </a:r>
            <a:r>
              <a:rPr lang="ja-JP" altLang="en-US" dirty="0"/>
              <a:t>が大きい順に頂点を除外していくことにした。このように外部からの故意の「攻撃」を受けた場合、指数関数的ネットワークではランダムに頂点が消失した場合と同じような</a:t>
            </a:r>
            <a:r>
              <a:rPr lang="en-US" altLang="ja-JP" dirty="0"/>
              <a:t>d</a:t>
            </a:r>
            <a:r>
              <a:rPr lang="ja-JP" altLang="en-US" dirty="0"/>
              <a:t>の増加しか見られなかった</a:t>
            </a:r>
            <a:r>
              <a:rPr lang="en-US" altLang="ja-JP" dirty="0"/>
              <a:t>(</a:t>
            </a:r>
            <a:r>
              <a:rPr lang="ja-JP" altLang="en-US" dirty="0"/>
              <a:t>図</a:t>
            </a:r>
            <a:r>
              <a:rPr lang="en-US" altLang="ja-JP" dirty="0"/>
              <a:t>2a</a:t>
            </a:r>
            <a:r>
              <a:rPr lang="ja-JP" altLang="en-US" dirty="0"/>
              <a:t>の赤い</a:t>
            </a:r>
            <a:r>
              <a:rPr lang="en-US" altLang="ja-JP" dirty="0"/>
              <a:t>◇)｡</a:t>
            </a:r>
            <a:r>
              <a:rPr lang="ja-JP" altLang="en-US" dirty="0"/>
              <a:t>一方、スケールフリー・ネットワークでは最も枝の数が多い頂点が除外されると、ネットワークの直径</a:t>
            </a:r>
            <a:r>
              <a:rPr lang="en-US" altLang="ja-JP" dirty="0"/>
              <a:t>d</a:t>
            </a:r>
            <a:r>
              <a:rPr lang="ja-JP" altLang="en-US" dirty="0"/>
              <a:t>は急速に増加し、</a:t>
            </a:r>
            <a:r>
              <a:rPr lang="en-US" altLang="ja-JP" dirty="0"/>
              <a:t>5</a:t>
            </a:r>
            <a:r>
              <a:rPr lang="ja-JP" altLang="en-US" dirty="0"/>
              <a:t>％の頂点が枝の数順に除外されると</a:t>
            </a:r>
            <a:r>
              <a:rPr lang="en-US" altLang="ja-JP" dirty="0"/>
              <a:t>d</a:t>
            </a:r>
            <a:r>
              <a:rPr lang="ja-JP" altLang="en-US" dirty="0"/>
              <a:t>は</a:t>
            </a:r>
            <a:r>
              <a:rPr lang="en-US" altLang="ja-JP" dirty="0"/>
              <a:t>2</a:t>
            </a:r>
            <a:r>
              <a:rPr lang="ja-JP" altLang="en-US" dirty="0"/>
              <a:t>倍に増加した。</a:t>
            </a:r>
            <a:r>
              <a:rPr lang="en-US" altLang="ja-JP" dirty="0"/>
              <a:t>d</a:t>
            </a:r>
            <a:r>
              <a:rPr lang="ja-JP" altLang="en-US" dirty="0"/>
              <a:t>の増加は、残った頂点間の交通が少なくなり、ネットワークの相互連結性が低下していることを表す。すなわち、スケールフリー・ネットワークはハブを狙った攻撃に対しては脆弱なのであり、この脆弱性は、ネットワークの結合が少数の枝の多い頂点によって維持されている</a:t>
            </a:r>
            <a:r>
              <a:rPr lang="en-US" altLang="ja-JP" dirty="0"/>
              <a:t>(</a:t>
            </a:r>
            <a:r>
              <a:rPr lang="ja-JP" altLang="en-US" dirty="0"/>
              <a:t>図</a:t>
            </a:r>
            <a:r>
              <a:rPr lang="en-US" altLang="ja-JP" dirty="0"/>
              <a:t>1b)</a:t>
            </a:r>
            <a:r>
              <a:rPr lang="ja-JP" altLang="en-US" dirty="0"/>
              <a:t>というまさにその本質的な性質によるものである。</a:t>
            </a:r>
            <a:endParaRPr kumimoji="1" lang="ja-JP" altLang="en-US" dirty="0"/>
          </a:p>
        </p:txBody>
      </p:sp>
    </p:spTree>
    <p:extLst>
      <p:ext uri="{BB962C8B-B14F-4D97-AF65-F5344CB8AC3E}">
        <p14:creationId xmlns:p14="http://schemas.microsoft.com/office/powerpoint/2010/main" val="399538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smtClean="0"/>
              <a:t>玉ねぎ最強</a:t>
            </a:r>
            <a:endParaRPr kumimoji="1" lang="ja-JP" altLang="en-US" dirty="0"/>
          </a:p>
        </p:txBody>
      </p:sp>
      <p:pic>
        <p:nvPicPr>
          <p:cNvPr id="4" name="図 3"/>
          <p:cNvPicPr>
            <a:picLocks noChangeAspect="1"/>
          </p:cNvPicPr>
          <p:nvPr/>
        </p:nvPicPr>
        <p:blipFill>
          <a:blip r:embed="rId2"/>
          <a:stretch>
            <a:fillRect/>
          </a:stretch>
        </p:blipFill>
        <p:spPr>
          <a:xfrm>
            <a:off x="4161367" y="0"/>
            <a:ext cx="4749362" cy="6858000"/>
          </a:xfrm>
          <a:prstGeom prst="rect">
            <a:avLst/>
          </a:prstGeom>
        </p:spPr>
      </p:pic>
    </p:spTree>
    <p:extLst>
      <p:ext uri="{BB962C8B-B14F-4D97-AF65-F5344CB8AC3E}">
        <p14:creationId xmlns:p14="http://schemas.microsoft.com/office/powerpoint/2010/main" val="895484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004239" y="1240365"/>
            <a:ext cx="7187261" cy="5431367"/>
          </a:xfrm>
          <a:prstGeom prst="rect">
            <a:avLst/>
          </a:prstGeom>
        </p:spPr>
      </p:pic>
    </p:spTree>
    <p:extLst>
      <p:ext uri="{BB962C8B-B14F-4D97-AF65-F5344CB8AC3E}">
        <p14:creationId xmlns:p14="http://schemas.microsoft.com/office/powerpoint/2010/main" val="16518709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玉ねぎにはハブがない</a:t>
            </a:r>
            <a:endParaRPr kumimoji="1" lang="ja-JP" altLang="en-US" dirty="0"/>
          </a:p>
        </p:txBody>
      </p:sp>
      <p:pic>
        <p:nvPicPr>
          <p:cNvPr id="4" name="図 3"/>
          <p:cNvPicPr>
            <a:picLocks noChangeAspect="1"/>
          </p:cNvPicPr>
          <p:nvPr/>
        </p:nvPicPr>
        <p:blipFill>
          <a:blip r:embed="rId3"/>
          <a:stretch>
            <a:fillRect/>
          </a:stretch>
        </p:blipFill>
        <p:spPr>
          <a:xfrm>
            <a:off x="1023313" y="1417638"/>
            <a:ext cx="7341753" cy="5494867"/>
          </a:xfrm>
          <a:prstGeom prst="rect">
            <a:avLst/>
          </a:prstGeom>
        </p:spPr>
      </p:pic>
    </p:spTree>
    <p:extLst>
      <p:ext uri="{BB962C8B-B14F-4D97-AF65-F5344CB8AC3E}">
        <p14:creationId xmlns:p14="http://schemas.microsoft.com/office/powerpoint/2010/main" val="1200769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003300" y="1473200"/>
            <a:ext cx="7137400" cy="3911600"/>
          </a:xfrm>
          <a:prstGeom prst="rect">
            <a:avLst/>
          </a:prstGeom>
        </p:spPr>
      </p:pic>
      <p:pic>
        <p:nvPicPr>
          <p:cNvPr id="5" name="図 4"/>
          <p:cNvPicPr>
            <a:picLocks noChangeAspect="1"/>
          </p:cNvPicPr>
          <p:nvPr/>
        </p:nvPicPr>
        <p:blipFill>
          <a:blip r:embed="rId3"/>
          <a:stretch>
            <a:fillRect/>
          </a:stretch>
        </p:blipFill>
        <p:spPr>
          <a:xfrm>
            <a:off x="1003300" y="5384800"/>
            <a:ext cx="7048500" cy="1663700"/>
          </a:xfrm>
          <a:prstGeom prst="rect">
            <a:avLst/>
          </a:prstGeom>
        </p:spPr>
      </p:pic>
    </p:spTree>
    <p:extLst>
      <p:ext uri="{BB962C8B-B14F-4D97-AF65-F5344CB8AC3E}">
        <p14:creationId xmlns:p14="http://schemas.microsoft.com/office/powerpoint/2010/main" val="17384560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393700"/>
            <a:ext cx="9144000" cy="6058042"/>
          </a:xfrm>
          <a:prstGeom prst="rect">
            <a:avLst/>
          </a:prstGeom>
        </p:spPr>
      </p:pic>
    </p:spTree>
    <p:extLst>
      <p:ext uri="{BB962C8B-B14F-4D97-AF65-F5344CB8AC3E}">
        <p14:creationId xmlns:p14="http://schemas.microsoft.com/office/powerpoint/2010/main" val="1217578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228600"/>
            <a:ext cx="9144000" cy="6379535"/>
          </a:xfrm>
          <a:prstGeom prst="rect">
            <a:avLst/>
          </a:prstGeom>
        </p:spPr>
      </p:pic>
    </p:spTree>
    <p:extLst>
      <p:ext uri="{BB962C8B-B14F-4D97-AF65-F5344CB8AC3E}">
        <p14:creationId xmlns:p14="http://schemas.microsoft.com/office/powerpoint/2010/main" val="34840573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871066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フラクタル</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“平均“も”ばらつき”も通用しない</a:t>
            </a:r>
            <a:endParaRPr kumimoji="1" lang="ja-JP" altLang="en-US" dirty="0"/>
          </a:p>
        </p:txBody>
      </p:sp>
      <p:pic>
        <p:nvPicPr>
          <p:cNvPr id="4" name="図 3"/>
          <p:cNvPicPr>
            <a:picLocks noChangeAspect="1"/>
          </p:cNvPicPr>
          <p:nvPr/>
        </p:nvPicPr>
        <p:blipFill>
          <a:blip r:embed="rId2"/>
          <a:stretch>
            <a:fillRect/>
          </a:stretch>
        </p:blipFill>
        <p:spPr>
          <a:xfrm>
            <a:off x="1325721" y="3662487"/>
            <a:ext cx="7361079" cy="3009246"/>
          </a:xfrm>
          <a:prstGeom prst="rect">
            <a:avLst/>
          </a:prstGeom>
        </p:spPr>
      </p:pic>
      <p:sp>
        <p:nvSpPr>
          <p:cNvPr id="5" name="ドーナツ 4"/>
          <p:cNvSpPr/>
          <p:nvPr/>
        </p:nvSpPr>
        <p:spPr>
          <a:xfrm>
            <a:off x="5248593" y="5193150"/>
            <a:ext cx="1134534" cy="927630"/>
          </a:xfrm>
          <a:prstGeom prst="donut">
            <a:avLst>
              <a:gd name="adj" fmla="val 3487"/>
            </a:avLst>
          </a:prstGeom>
          <a:solidFill>
            <a:srgbClr val="C0504D"/>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F0000"/>
              </a:solidFill>
            </a:endParaRPr>
          </a:p>
        </p:txBody>
      </p:sp>
      <p:pic>
        <p:nvPicPr>
          <p:cNvPr id="8" name="図 7"/>
          <p:cNvPicPr>
            <a:picLocks noChangeAspect="1"/>
          </p:cNvPicPr>
          <p:nvPr/>
        </p:nvPicPr>
        <p:blipFill>
          <a:blip r:embed="rId3"/>
          <a:stretch>
            <a:fillRect/>
          </a:stretch>
        </p:blipFill>
        <p:spPr>
          <a:xfrm>
            <a:off x="4468865" y="2347138"/>
            <a:ext cx="4404201" cy="2846011"/>
          </a:xfrm>
          <a:prstGeom prst="rect">
            <a:avLst/>
          </a:prstGeom>
        </p:spPr>
      </p:pic>
    </p:spTree>
    <p:extLst>
      <p:ext uri="{BB962C8B-B14F-4D97-AF65-F5344CB8AC3E}">
        <p14:creationId xmlns:p14="http://schemas.microsoft.com/office/powerpoint/2010/main" val="27112897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6" name="図 5"/>
          <p:cNvPicPr>
            <a:picLocks noChangeAspect="1"/>
          </p:cNvPicPr>
          <p:nvPr/>
        </p:nvPicPr>
        <p:blipFill>
          <a:blip r:embed="rId2"/>
          <a:stretch>
            <a:fillRect/>
          </a:stretch>
        </p:blipFill>
        <p:spPr>
          <a:xfrm>
            <a:off x="2768600" y="2527299"/>
            <a:ext cx="5559888" cy="2789767"/>
          </a:xfrm>
          <a:prstGeom prst="rect">
            <a:avLst/>
          </a:prstGeom>
        </p:spPr>
      </p:pic>
    </p:spTree>
    <p:extLst>
      <p:ext uri="{BB962C8B-B14F-4D97-AF65-F5344CB8AC3E}">
        <p14:creationId xmlns:p14="http://schemas.microsoft.com/office/powerpoint/2010/main" val="2622509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先行研究（粘菌）</a:t>
            </a:r>
            <a:endParaRPr kumimoji="1" lang="ja-JP" altLang="en-US" dirty="0"/>
          </a:p>
        </p:txBody>
      </p:sp>
      <p:sp>
        <p:nvSpPr>
          <p:cNvPr id="3" name="コンテンツ プレースホルダー 2"/>
          <p:cNvSpPr>
            <a:spLocks noGrp="1"/>
          </p:cNvSpPr>
          <p:nvPr>
            <p:ph idx="1"/>
          </p:nvPr>
        </p:nvSpPr>
        <p:spPr>
          <a:xfrm>
            <a:off x="457200" y="1600200"/>
            <a:ext cx="8229600" cy="5122333"/>
          </a:xfrm>
        </p:spPr>
        <p:txBody>
          <a:bodyPr>
            <a:normAutofit fontScale="77500" lnSpcReduction="20000"/>
          </a:bodyPr>
          <a:lstStyle/>
          <a:p>
            <a:r>
              <a:rPr lang="ja-JP" altLang="en-US" dirty="0"/>
              <a:t>キイロタマホコリカビから周期的に放出される細胞外誘走物質 </a:t>
            </a:r>
            <a:r>
              <a:rPr lang="en-US" altLang="ja-JP" dirty="0" err="1"/>
              <a:t>cAMP</a:t>
            </a:r>
            <a:r>
              <a:rPr lang="en-US" altLang="ja-JP" dirty="0"/>
              <a:t> </a:t>
            </a:r>
            <a:r>
              <a:rPr lang="ja-JP" altLang="en-US" dirty="0"/>
              <a:t>に注目し、 </a:t>
            </a:r>
            <a:r>
              <a:rPr lang="en-US" altLang="ja-JP" dirty="0" err="1"/>
              <a:t>cAMP</a:t>
            </a:r>
            <a:r>
              <a:rPr lang="en-US" altLang="ja-JP" dirty="0"/>
              <a:t> </a:t>
            </a:r>
            <a:r>
              <a:rPr lang="ja-JP" altLang="en-US" dirty="0"/>
              <a:t>の濃度絶対値による応答と、濃度勾配による細胞極性の決定に時間的なずれが生じているこ とに注目し、この現象を説明する数学的モデルを新たに提唱した。これにより </a:t>
            </a:r>
            <a:r>
              <a:rPr lang="en-US" altLang="ja-JP" dirty="0" err="1"/>
              <a:t>cAMP</a:t>
            </a:r>
            <a:r>
              <a:rPr lang="en-US" altLang="ja-JP" dirty="0"/>
              <a:t> </a:t>
            </a:r>
            <a:r>
              <a:rPr lang="ja-JP" altLang="en-US" dirty="0"/>
              <a:t>の伝播波によ っても発生源への走化現象が説明で</a:t>
            </a:r>
            <a:r>
              <a:rPr lang="ja-JP" altLang="en-US" dirty="0" smtClean="0"/>
              <a:t>きる</a:t>
            </a:r>
            <a:r>
              <a:rPr lang="ja-JP" altLang="en-US" dirty="0" smtClean="0"/>
              <a:t>。</a:t>
            </a:r>
            <a:endParaRPr lang="en-US" altLang="ja-JP" dirty="0" smtClean="0"/>
          </a:p>
          <a:p>
            <a:r>
              <a:rPr lang="ja-JP" altLang="en-US" dirty="0"/>
              <a:t> 多くの種類の細胞は、細胞外誘走物質の濃度勾配に反応して細胞移動するが、化学走化性を化 学物質の濃度に依存する運動性の増大と、濃度勾配に依存する運動極性のみで説明しようとする と、化学物質の伝播波の発生源への運動が</a:t>
            </a:r>
            <a:r>
              <a:rPr lang="ja-JP" altLang="en-US" dirty="0" smtClean="0"/>
              <a:t>打ち消される</a:t>
            </a:r>
            <a:r>
              <a:rPr lang="en-US" altLang="ja-JP" dirty="0" smtClean="0"/>
              <a:t>(</a:t>
            </a:r>
            <a:r>
              <a:rPr lang="ja-JP" altLang="en-US" dirty="0" smtClean="0"/>
              <a:t>⬇️</a:t>
            </a:r>
            <a:r>
              <a:rPr lang="en-US" altLang="ja-JP" dirty="0" smtClean="0"/>
              <a:t>)</a:t>
            </a:r>
            <a:r>
              <a:rPr lang="ja-JP" altLang="en-US" dirty="0" smtClean="0"/>
              <a:t>ため</a:t>
            </a:r>
            <a:r>
              <a:rPr lang="ja-JP" altLang="en-US" dirty="0"/>
              <a:t>、マクロでの走化現象は見られない ことになるパラドックスがあり、これを説明する新しい物理モデルを提唱し、実測データにより そのモデルを実証した。従来の単純な細胞運動性応答および細胞極性応答の静的な評価では説明のつかな かった </a:t>
            </a:r>
            <a:r>
              <a:rPr lang="en-US" altLang="ja-JP" dirty="0"/>
              <a:t>wave paradox </a:t>
            </a:r>
            <a:r>
              <a:rPr lang="ja-JP" altLang="en-US" dirty="0"/>
              <a:t>を説明できるモデルを構築した</a:t>
            </a:r>
            <a:endParaRPr kumimoji="1" lang="ja-JP" altLang="en-US" dirty="0"/>
          </a:p>
        </p:txBody>
      </p:sp>
    </p:spTree>
    <p:extLst>
      <p:ext uri="{BB962C8B-B14F-4D97-AF65-F5344CB8AC3E}">
        <p14:creationId xmlns:p14="http://schemas.microsoft.com/office/powerpoint/2010/main" val="41311185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fontScale="92500" lnSpcReduction="10000"/>
          </a:bodyPr>
          <a:lstStyle/>
          <a:p>
            <a:r>
              <a:rPr lang="ja-JP" altLang="en-US" dirty="0"/>
              <a:t>「</a:t>
            </a:r>
            <a:r>
              <a:rPr lang="en-US" altLang="ja-JP" dirty="0" err="1"/>
              <a:t>cAMP</a:t>
            </a:r>
            <a:r>
              <a:rPr lang="en-US" altLang="ja-JP" dirty="0"/>
              <a:t> </a:t>
            </a:r>
            <a:r>
              <a:rPr lang="ja-JP" altLang="en-US" dirty="0"/>
              <a:t>伝播波の時間周期」と「</a:t>
            </a:r>
            <a:r>
              <a:rPr lang="en-US" altLang="ja-JP" dirty="0"/>
              <a:t>2 </a:t>
            </a:r>
            <a:r>
              <a:rPr lang="ja-JP" altLang="en-US" dirty="0"/>
              <a:t>種類の応答の時間遅れ」が細胞移動の速さと移動方向を制御している </a:t>
            </a:r>
            <a:endParaRPr lang="ja-JP" altLang="en-US" dirty="0"/>
          </a:p>
          <a:p>
            <a:r>
              <a:rPr lang="ja-JP" altLang="en-US" dirty="0"/>
              <a:t>キイロタマホコリカビは「忌避物質」から離れてい く忌避運動について現在のところ不明な点が多い。我々のモデル解析により、波源から 離れていく忌避運動において特定の忌避物質は必要なく、細胞は</a:t>
            </a:r>
            <a:r>
              <a:rPr lang="en-US" altLang="ja-JP" dirty="0"/>
              <a:t>37</a:t>
            </a:r>
            <a:r>
              <a:rPr lang="ja-JP" altLang="en-US" dirty="0"/>
              <a:t>分以上の長周期で 変化する誘走物質で刺激された場合、波源から平均的に離れいくと推定される。 </a:t>
            </a:r>
            <a:endParaRPr lang="ja-JP" altLang="en-US" dirty="0"/>
          </a:p>
        </p:txBody>
      </p:sp>
    </p:spTree>
    <p:extLst>
      <p:ext uri="{BB962C8B-B14F-4D97-AF65-F5344CB8AC3E}">
        <p14:creationId xmlns:p14="http://schemas.microsoft.com/office/powerpoint/2010/main" val="18805494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非対称相互作用 </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作用反作用の法則を満たさない</a:t>
            </a:r>
            <a:endParaRPr kumimoji="1" lang="en-US" altLang="ja-JP" dirty="0" smtClean="0"/>
          </a:p>
          <a:p>
            <a:r>
              <a:rPr lang="ja-JP" altLang="en-US" dirty="0" smtClean="0"/>
              <a:t>交通渋滞や生物の群れで見られる</a:t>
            </a:r>
            <a:endParaRPr kumimoji="1" lang="ja-JP" altLang="en-US" dirty="0"/>
          </a:p>
        </p:txBody>
      </p:sp>
      <p:pic>
        <p:nvPicPr>
          <p:cNvPr id="4" name="図 3"/>
          <p:cNvPicPr>
            <a:picLocks noChangeAspect="1"/>
          </p:cNvPicPr>
          <p:nvPr/>
        </p:nvPicPr>
        <p:blipFill>
          <a:blip r:embed="rId3"/>
          <a:stretch>
            <a:fillRect/>
          </a:stretch>
        </p:blipFill>
        <p:spPr>
          <a:xfrm>
            <a:off x="5588000" y="2785533"/>
            <a:ext cx="3098800" cy="3860800"/>
          </a:xfrm>
          <a:prstGeom prst="rect">
            <a:avLst/>
          </a:prstGeom>
        </p:spPr>
      </p:pic>
    </p:spTree>
    <p:extLst>
      <p:ext uri="{BB962C8B-B14F-4D97-AF65-F5344CB8AC3E}">
        <p14:creationId xmlns:p14="http://schemas.microsoft.com/office/powerpoint/2010/main" val="31795535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そもそも「走化性」は必要か</a:t>
            </a:r>
            <a:endParaRPr kumimoji="1" lang="ja-JP" altLang="en-US" dirty="0"/>
          </a:p>
        </p:txBody>
      </p:sp>
      <p:sp>
        <p:nvSpPr>
          <p:cNvPr id="3" name="コンテンツ プレースホルダー 2"/>
          <p:cNvSpPr>
            <a:spLocks noGrp="1"/>
          </p:cNvSpPr>
          <p:nvPr>
            <p:ph idx="1"/>
          </p:nvPr>
        </p:nvSpPr>
        <p:spPr/>
        <p:txBody>
          <a:bodyPr>
            <a:normAutofit fontScale="47500" lnSpcReduction="20000"/>
          </a:bodyPr>
          <a:lstStyle/>
          <a:p>
            <a:r>
              <a:rPr lang="ja-JP" altLang="en-US" dirty="0"/>
              <a:t>かつて「環境細菌の</a:t>
            </a:r>
            <a:r>
              <a:rPr lang="en-US" altLang="ja-JP" dirty="0"/>
              <a:t>7</a:t>
            </a:r>
            <a:r>
              <a:rPr lang="ja-JP" altLang="en-US" dirty="0"/>
              <a:t>割は運動性細菌である」との言を著名な研究者（原山重明先生）から聞いたことがある．この「</a:t>
            </a:r>
            <a:r>
              <a:rPr lang="en-US" altLang="ja-JP" dirty="0"/>
              <a:t>7</a:t>
            </a:r>
            <a:r>
              <a:rPr lang="ja-JP" altLang="en-US" dirty="0"/>
              <a:t>割」がどれだけ正しい数字かは判断できないが，我々のようなスクリーニングを主要な研究手段として常 用している生物工学者にとっては，合点のいく話である． では，彼ら（環境細菌）はただ闇雲に泳いでいるのか？ 自然環境では往々にして何らかの生育基質が欠乏する状 態になる．したがって，運動性はその生育基質に巡り会 う確率を高めるためにあるのだろうと考えられてきた． </a:t>
            </a:r>
            <a:r>
              <a:rPr lang="en-US" altLang="ja-JP" dirty="0"/>
              <a:t>Howard C. Berg</a:t>
            </a:r>
            <a:r>
              <a:rPr lang="ja-JP" altLang="en-US" dirty="0"/>
              <a:t>という生物物理学者がその点について 理論的に解析したところ，運動性を持たない細菌が拡散 や移流により移動してくる基質に遭遇する確率とただ闇 雲に動いている細菌が基質に遭遇する確率には差がない （すなわち，運動性のアドバンテージがない）ことを見 いだした．しかし，細菌の運動に方向性があった場合（走 化性），明らかに基質に遭遇する確率は向上すると結論 した．このことを考えると，「</a:t>
            </a:r>
            <a:r>
              <a:rPr lang="en-US" altLang="ja-JP" dirty="0"/>
              <a:t>7</a:t>
            </a:r>
            <a:r>
              <a:rPr lang="ja-JP" altLang="en-US" dirty="0"/>
              <a:t>割」の運動性環境細菌 はただ闇雲に泳いでいる訳ではなく，特定の化合物に集 積する行動的応答（走化性）も発揮していると考えるの は合理的であろう． 運動性が非常に活発な細菌でもその移動距離はたかが 知れている．それがどれだけの意味を持つのか？この疑 問はもっともなものであると思う．しかし，別の視点か ら運動性</a:t>
            </a:r>
            <a:r>
              <a:rPr lang="en-US" altLang="ja-JP" dirty="0"/>
              <a:t>/</a:t>
            </a:r>
            <a:r>
              <a:rPr lang="ja-JP" altLang="en-US" dirty="0"/>
              <a:t>走化性を考えてみよう．運動性</a:t>
            </a:r>
            <a:r>
              <a:rPr lang="en-US" altLang="ja-JP" dirty="0"/>
              <a:t>/</a:t>
            </a:r>
            <a:r>
              <a:rPr lang="ja-JP" altLang="en-US" dirty="0"/>
              <a:t>走化性を発 揮するのには，少なくとも</a:t>
            </a:r>
            <a:r>
              <a:rPr lang="en-US" altLang="ja-JP" dirty="0"/>
              <a:t>50</a:t>
            </a:r>
            <a:r>
              <a:rPr lang="ja-JP" altLang="en-US" dirty="0"/>
              <a:t>の遺伝子が必要である． 永い自然淘汰圧があったにも関わらず，「</a:t>
            </a:r>
            <a:r>
              <a:rPr lang="en-US" altLang="ja-JP" dirty="0"/>
              <a:t>7</a:t>
            </a:r>
            <a:r>
              <a:rPr lang="ja-JP" altLang="en-US" dirty="0"/>
              <a:t>割」の環境 細菌が</a:t>
            </a:r>
            <a:r>
              <a:rPr lang="en-US" altLang="ja-JP" dirty="0"/>
              <a:t>50</a:t>
            </a:r>
            <a:r>
              <a:rPr lang="ja-JP" altLang="en-US" dirty="0"/>
              <a:t>もの遺伝子を必要とする運動性</a:t>
            </a:r>
            <a:r>
              <a:rPr lang="en-US" altLang="ja-JP" dirty="0"/>
              <a:t>/</a:t>
            </a:r>
            <a:r>
              <a:rPr lang="ja-JP" altLang="en-US" dirty="0"/>
              <a:t>走化性を保持 しているという事実がある．この事実を説明するために は，自然環境での生存に対し，ともかく運動性</a:t>
            </a:r>
            <a:r>
              <a:rPr lang="en-US" altLang="ja-JP" dirty="0"/>
              <a:t>/</a:t>
            </a:r>
            <a:r>
              <a:rPr lang="ja-JP" altLang="en-US" dirty="0"/>
              <a:t>走化性 が何らかのアドバンテージ（それも大きなアドバンテー ジ）をもたらしていると考えざるをえない．では，その アドバンテージとは何か？走化性研究当初からこの疑問 が頭から離れなかったが，当時は走化性センサーの特性 化が進んでいなかったため，この疑問に対し実験的に取 り組むことができないでいた．しかし，</a:t>
            </a:r>
            <a:r>
              <a:rPr lang="en-US" altLang="ja-JP" dirty="0"/>
              <a:t>P. </a:t>
            </a:r>
            <a:r>
              <a:rPr lang="en-US" altLang="ja-JP" dirty="0" err="1"/>
              <a:t>aeruginosa</a:t>
            </a:r>
            <a:r>
              <a:rPr lang="en-US" altLang="ja-JP" dirty="0"/>
              <a:t> </a:t>
            </a:r>
            <a:r>
              <a:rPr lang="ja-JP" altLang="en-US" dirty="0"/>
              <a:t>の走化性の分子機構に関する知見が蓄積するとともに， 改変キャピラリー法や走化性センサー遺伝子破壊株ライ ブラリーなどの実験ツールも整い，この懸案事項に立ち 向かう機会が熟してきた．</a:t>
            </a:r>
            <a:endParaRPr kumimoji="1" lang="ja-JP" altLang="en-US" dirty="0"/>
          </a:p>
        </p:txBody>
      </p:sp>
    </p:spTree>
    <p:extLst>
      <p:ext uri="{BB962C8B-B14F-4D97-AF65-F5344CB8AC3E}">
        <p14:creationId xmlns:p14="http://schemas.microsoft.com/office/powerpoint/2010/main" val="41090051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船頭多くしても船山に登らない</a:t>
            </a:r>
            <a:endParaRPr kumimoji="1" lang="ja-JP" altLang="en-US" dirty="0"/>
          </a:p>
        </p:txBody>
      </p:sp>
      <p:sp>
        <p:nvSpPr>
          <p:cNvPr id="3" name="コンテンツ プレースホルダー 2"/>
          <p:cNvSpPr>
            <a:spLocks noGrp="1"/>
          </p:cNvSpPr>
          <p:nvPr>
            <p:ph idx="1"/>
          </p:nvPr>
        </p:nvSpPr>
        <p:spPr/>
        <p:txBody>
          <a:bodyPr/>
          <a:lstStyle/>
          <a:p>
            <a:r>
              <a:rPr lang="ja-JP" altLang="en-US" dirty="0"/>
              <a:t>変形粘菌</a:t>
            </a:r>
            <a:r>
              <a:rPr lang="en-US" altLang="ja-JP" dirty="0"/>
              <a:t>(</a:t>
            </a:r>
            <a:r>
              <a:rPr lang="ja-JP" altLang="en-US" dirty="0"/>
              <a:t>変形菌</a:t>
            </a:r>
            <a:r>
              <a:rPr lang="en-US" altLang="ja-JP" dirty="0"/>
              <a:t>)</a:t>
            </a:r>
            <a:r>
              <a:rPr lang="ja-JP" altLang="en-US" dirty="0"/>
              <a:t>としても知られている菌類のことで、移動する変形体 の状態では大型の細胞の中に複数の核が存在する状態になっている。</a:t>
            </a:r>
            <a:endParaRPr kumimoji="1" lang="ja-JP" altLang="en-US" dirty="0"/>
          </a:p>
        </p:txBody>
      </p:sp>
    </p:spTree>
    <p:extLst>
      <p:ext uri="{BB962C8B-B14F-4D97-AF65-F5344CB8AC3E}">
        <p14:creationId xmlns:p14="http://schemas.microsoft.com/office/powerpoint/2010/main" val="30380684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自己組織化</a:t>
            </a:r>
            <a:endParaRPr kumimoji="1" lang="ja-JP" altLang="en-US" dirty="0"/>
          </a:p>
        </p:txBody>
      </p:sp>
      <p:pic>
        <p:nvPicPr>
          <p:cNvPr id="4" name="図 3"/>
          <p:cNvPicPr>
            <a:picLocks noChangeAspect="1"/>
          </p:cNvPicPr>
          <p:nvPr/>
        </p:nvPicPr>
        <p:blipFill>
          <a:blip r:embed="rId2"/>
          <a:stretch>
            <a:fillRect/>
          </a:stretch>
        </p:blipFill>
        <p:spPr>
          <a:xfrm>
            <a:off x="0" y="1270000"/>
            <a:ext cx="5930900" cy="2286000"/>
          </a:xfrm>
          <a:prstGeom prst="rect">
            <a:avLst/>
          </a:prstGeom>
        </p:spPr>
      </p:pic>
      <p:pic>
        <p:nvPicPr>
          <p:cNvPr id="5" name="図 4"/>
          <p:cNvPicPr>
            <a:picLocks noChangeAspect="1"/>
          </p:cNvPicPr>
          <p:nvPr/>
        </p:nvPicPr>
        <p:blipFill>
          <a:blip r:embed="rId3"/>
          <a:stretch>
            <a:fillRect/>
          </a:stretch>
        </p:blipFill>
        <p:spPr>
          <a:xfrm>
            <a:off x="4783667" y="3332955"/>
            <a:ext cx="4749800" cy="3376878"/>
          </a:xfrm>
          <a:prstGeom prst="rect">
            <a:avLst/>
          </a:prstGeom>
        </p:spPr>
      </p:pic>
      <p:pic>
        <p:nvPicPr>
          <p:cNvPr id="6" name="図 5"/>
          <p:cNvPicPr>
            <a:picLocks noChangeAspect="1"/>
          </p:cNvPicPr>
          <p:nvPr/>
        </p:nvPicPr>
        <p:blipFill>
          <a:blip r:embed="rId4"/>
          <a:stretch>
            <a:fillRect/>
          </a:stretch>
        </p:blipFill>
        <p:spPr>
          <a:xfrm>
            <a:off x="-2290233" y="4436533"/>
            <a:ext cx="7073900" cy="2273300"/>
          </a:xfrm>
          <a:prstGeom prst="rect">
            <a:avLst/>
          </a:prstGeom>
        </p:spPr>
      </p:pic>
    </p:spTree>
    <p:extLst>
      <p:ext uri="{BB962C8B-B14F-4D97-AF65-F5344CB8AC3E}">
        <p14:creationId xmlns:p14="http://schemas.microsoft.com/office/powerpoint/2010/main" val="157167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3529922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本日のお題</a:t>
            </a:r>
            <a:endParaRPr kumimoji="1" lang="ja-JP" altLang="en-US" dirty="0"/>
          </a:p>
        </p:txBody>
      </p:sp>
      <p:sp>
        <p:nvSpPr>
          <p:cNvPr id="3" name="コンテンツ プレースホルダー 2"/>
          <p:cNvSpPr>
            <a:spLocks noGrp="1"/>
          </p:cNvSpPr>
          <p:nvPr>
            <p:ph idx="1"/>
          </p:nvPr>
        </p:nvSpPr>
        <p:spPr>
          <a:xfrm>
            <a:off x="457200" y="1600200"/>
            <a:ext cx="8229600" cy="5037667"/>
          </a:xfrm>
        </p:spPr>
        <p:txBody>
          <a:bodyPr>
            <a:normAutofit/>
          </a:bodyPr>
          <a:lstStyle/>
          <a:p>
            <a:pPr marL="0" indent="0">
              <a:buNone/>
            </a:pPr>
            <a:r>
              <a:rPr lang="ja-JP" altLang="en-US" dirty="0"/>
              <a:t>不確実性に</a:t>
            </a:r>
            <a:r>
              <a:rPr lang="ja-JP" altLang="en-US" dirty="0" smtClean="0"/>
              <a:t>満ちた環境で、</a:t>
            </a:r>
            <a:r>
              <a:rPr lang="ja-JP" altLang="en-US" dirty="0"/>
              <a:t>経済的にも精神的にも豊かに</a:t>
            </a:r>
            <a:r>
              <a:rPr lang="ja-JP" altLang="en-US" dirty="0" smtClean="0"/>
              <a:t>生きるため</a:t>
            </a:r>
            <a:r>
              <a:rPr lang="ja-JP" altLang="en-US" dirty="0"/>
              <a:t>に必要な</a:t>
            </a:r>
            <a:r>
              <a:rPr lang="ja-JP" altLang="en-US" dirty="0" smtClean="0"/>
              <a:t>ことは？</a:t>
            </a:r>
            <a:endParaRPr lang="en-US" altLang="ja-JP" dirty="0" smtClean="0"/>
          </a:p>
          <a:p>
            <a:pPr marL="0" indent="0">
              <a:buNone/>
            </a:pPr>
            <a:endParaRPr kumimoji="1" lang="en-US" altLang="ja-JP" dirty="0"/>
          </a:p>
          <a:p>
            <a:r>
              <a:rPr lang="ja-JP" altLang="en-US" dirty="0" smtClean="0"/>
              <a:t>フラクタル</a:t>
            </a:r>
            <a:endParaRPr lang="en-US" altLang="ja-JP" dirty="0" smtClean="0"/>
          </a:p>
          <a:p>
            <a:endParaRPr lang="en-US" altLang="ja-JP" dirty="0"/>
          </a:p>
          <a:p>
            <a:r>
              <a:rPr lang="ja-JP" altLang="en-US" dirty="0" smtClean="0">
                <a:solidFill>
                  <a:srgbClr val="FF0000"/>
                </a:solidFill>
              </a:rPr>
              <a:t>人間の</a:t>
            </a:r>
            <a:r>
              <a:rPr lang="ja-JP" altLang="ja-JP" dirty="0" smtClean="0">
                <a:solidFill>
                  <a:srgbClr val="FF0000"/>
                </a:solidFill>
              </a:rPr>
              <a:t>「</a:t>
            </a:r>
            <a:r>
              <a:rPr lang="ja-JP" altLang="en-US" dirty="0" smtClean="0">
                <a:solidFill>
                  <a:srgbClr val="FF0000"/>
                </a:solidFill>
              </a:rPr>
              <a:t>環境</a:t>
            </a:r>
            <a:r>
              <a:rPr lang="ja-JP" altLang="ja-JP" dirty="0" smtClean="0">
                <a:solidFill>
                  <a:srgbClr val="FF0000"/>
                </a:solidFill>
              </a:rPr>
              <a:t>適応</a:t>
            </a:r>
            <a:r>
              <a:rPr lang="ja-JP" altLang="ja-JP" dirty="0">
                <a:solidFill>
                  <a:srgbClr val="FF0000"/>
                </a:solidFill>
              </a:rPr>
              <a:t>」 </a:t>
            </a:r>
            <a:endParaRPr lang="en-US" altLang="ja-JP" dirty="0">
              <a:solidFill>
                <a:srgbClr val="FF0000"/>
              </a:solidFill>
            </a:endParaRPr>
          </a:p>
          <a:p>
            <a:endParaRPr kumimoji="1" lang="en-US" altLang="ja-JP" dirty="0"/>
          </a:p>
          <a:p>
            <a:r>
              <a:rPr lang="ja-JP" altLang="en-US" dirty="0" smtClean="0"/>
              <a:t>細胞</a:t>
            </a:r>
            <a:r>
              <a:rPr lang="ja-JP" altLang="en-US" dirty="0"/>
              <a:t>の</a:t>
            </a:r>
            <a:r>
              <a:rPr lang="ja-JP" altLang="ja-JP" dirty="0" smtClean="0"/>
              <a:t>「</a:t>
            </a:r>
            <a:r>
              <a:rPr lang="ja-JP" altLang="en-US" dirty="0"/>
              <a:t>環境</a:t>
            </a:r>
            <a:r>
              <a:rPr lang="ja-JP" altLang="ja-JP" dirty="0" smtClean="0"/>
              <a:t>適応</a:t>
            </a:r>
            <a:r>
              <a:rPr lang="ja-JP" altLang="ja-JP" dirty="0"/>
              <a:t>」 </a:t>
            </a:r>
            <a:endParaRPr lang="en-US" altLang="ja-JP" dirty="0"/>
          </a:p>
          <a:p>
            <a:endParaRPr kumimoji="1" lang="ja-JP" altLang="en-US" dirty="0"/>
          </a:p>
        </p:txBody>
      </p:sp>
    </p:spTree>
    <p:extLst>
      <p:ext uri="{BB962C8B-B14F-4D97-AF65-F5344CB8AC3E}">
        <p14:creationId xmlns:p14="http://schemas.microsoft.com/office/powerpoint/2010/main" val="17152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不確実性の時代</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a:t>
            </a:r>
            <a:r>
              <a:rPr lang="ja-JP" altLang="en-US" dirty="0"/>
              <a:t>白鳥は白いもの」という常識は一瞬にして</a:t>
            </a:r>
            <a:r>
              <a:rPr lang="ja-JP" altLang="en-US" dirty="0" smtClean="0"/>
              <a:t>崩れ去る。</a:t>
            </a:r>
            <a:endParaRPr lang="en-US" altLang="ja-JP" dirty="0" smtClean="0"/>
          </a:p>
          <a:p>
            <a:pPr marL="0" indent="0">
              <a:buNone/>
            </a:pPr>
            <a:r>
              <a:rPr lang="en-US" altLang="ja-JP" dirty="0" smtClean="0"/>
              <a:t>=</a:t>
            </a:r>
            <a:r>
              <a:rPr lang="ja-JP" altLang="en-US" dirty="0" smtClean="0"/>
              <a:t>「常識」は一見堅牢なようで脆い。</a:t>
            </a:r>
            <a:endParaRPr kumimoji="1" lang="ja-JP" altLang="en-US" dirty="0"/>
          </a:p>
        </p:txBody>
      </p:sp>
      <p:pic>
        <p:nvPicPr>
          <p:cNvPr id="4" name="図 3"/>
          <p:cNvPicPr>
            <a:picLocks noChangeAspect="1"/>
          </p:cNvPicPr>
          <p:nvPr/>
        </p:nvPicPr>
        <p:blipFill>
          <a:blip r:embed="rId3"/>
          <a:stretch>
            <a:fillRect/>
          </a:stretch>
        </p:blipFill>
        <p:spPr>
          <a:xfrm>
            <a:off x="4250267" y="3375165"/>
            <a:ext cx="4436533" cy="3432035"/>
          </a:xfrm>
          <a:prstGeom prst="rect">
            <a:avLst/>
          </a:prstGeom>
        </p:spPr>
      </p:pic>
    </p:spTree>
    <p:extLst>
      <p:ext uri="{BB962C8B-B14F-4D97-AF65-F5344CB8AC3E}">
        <p14:creationId xmlns:p14="http://schemas.microsoft.com/office/powerpoint/2010/main" val="365974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ブラックスワン</a:t>
            </a:r>
            <a:r>
              <a:rPr lang="ja-JP" altLang="en-US" dirty="0"/>
              <a:t>理論</a:t>
            </a:r>
          </a:p>
        </p:txBody>
      </p:sp>
      <p:sp>
        <p:nvSpPr>
          <p:cNvPr id="3" name="コンテンツ プレースホルダー 2"/>
          <p:cNvSpPr>
            <a:spLocks noGrp="1"/>
          </p:cNvSpPr>
          <p:nvPr>
            <p:ph idx="1"/>
          </p:nvPr>
        </p:nvSpPr>
        <p:spPr/>
        <p:txBody>
          <a:bodyPr/>
          <a:lstStyle/>
          <a:p>
            <a:r>
              <a:rPr lang="ja-JP" altLang="en-US" dirty="0" smtClean="0"/>
              <a:t>自分が拠り所にしていた常識</a:t>
            </a:r>
            <a:r>
              <a:rPr lang="ja-JP" altLang="en-US" dirty="0"/>
              <a:t>を</a:t>
            </a:r>
            <a:r>
              <a:rPr lang="ja-JP" altLang="en-US" dirty="0" smtClean="0"/>
              <a:t>疑う</a:t>
            </a:r>
            <a:endParaRPr lang="en-US" altLang="ja-JP" dirty="0" smtClean="0"/>
          </a:p>
          <a:p>
            <a:r>
              <a:rPr lang="ja-JP" altLang="en-US" dirty="0" smtClean="0"/>
              <a:t>自分</a:t>
            </a:r>
            <a:r>
              <a:rPr lang="ja-JP" altLang="en-US" dirty="0"/>
              <a:t>を絶対</a:t>
            </a:r>
            <a:r>
              <a:rPr lang="ja-JP" altLang="en-US" dirty="0" smtClean="0"/>
              <a:t>視しなくなる</a:t>
            </a:r>
            <a:endParaRPr lang="en-US" altLang="ja-JP" dirty="0" smtClean="0"/>
          </a:p>
          <a:p>
            <a:endParaRPr lang="en-US" altLang="ja-JP" dirty="0"/>
          </a:p>
          <a:p>
            <a:r>
              <a:rPr lang="ja-JP" altLang="en-US" dirty="0" smtClean="0"/>
              <a:t>「</a:t>
            </a:r>
            <a:r>
              <a:rPr lang="ja-JP" altLang="en-US" dirty="0"/>
              <a:t>確率論や従来からの知識や経験からでは予見できない極端な現象（事象）が発生すると、予想されていた場合よりも影響が苛烈になる」という理論</a:t>
            </a:r>
            <a:endParaRPr kumimoji="1" lang="ja-JP" altLang="en-US" dirty="0"/>
          </a:p>
        </p:txBody>
      </p:sp>
    </p:spTree>
    <p:extLst>
      <p:ext uri="{BB962C8B-B14F-4D97-AF65-F5344CB8AC3E}">
        <p14:creationId xmlns:p14="http://schemas.microsoft.com/office/powerpoint/2010/main" val="2154226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139700" y="0"/>
            <a:ext cx="8858696" cy="6858000"/>
          </a:xfrm>
          <a:prstGeom prst="rect">
            <a:avLst/>
          </a:prstGeom>
        </p:spPr>
      </p:pic>
    </p:spTree>
    <p:extLst>
      <p:ext uri="{BB962C8B-B14F-4D97-AF65-F5344CB8AC3E}">
        <p14:creationId xmlns:p14="http://schemas.microsoft.com/office/powerpoint/2010/main" val="372333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人間</a:t>
            </a:r>
            <a:r>
              <a:rPr lang="ja-JP" altLang="en-US" dirty="0"/>
              <a:t> </a:t>
            </a:r>
            <a:r>
              <a:rPr lang="en-US" altLang="ja-JP" dirty="0" err="1" smtClean="0"/>
              <a:t>vs</a:t>
            </a:r>
            <a:r>
              <a:rPr lang="ja-JP" altLang="en-US" dirty="0" smtClean="0"/>
              <a:t> 不確実性</a:t>
            </a:r>
            <a:endParaRPr kumimoji="1" lang="ja-JP" altLang="en-US" dirty="0"/>
          </a:p>
        </p:txBody>
      </p:sp>
      <p:sp>
        <p:nvSpPr>
          <p:cNvPr id="5" name="コンテンツ プレースホルダー 2"/>
          <p:cNvSpPr>
            <a:spLocks noGrp="1"/>
          </p:cNvSpPr>
          <p:nvPr>
            <p:ph idx="1"/>
          </p:nvPr>
        </p:nvSpPr>
        <p:spPr>
          <a:xfrm>
            <a:off x="457200" y="1600200"/>
            <a:ext cx="8229600" cy="4525963"/>
          </a:xfrm>
        </p:spPr>
        <p:txBody>
          <a:bodyPr/>
          <a:lstStyle/>
          <a:p>
            <a:r>
              <a:rPr kumimoji="1" lang="ja-JP" altLang="en-US" dirty="0" smtClean="0"/>
              <a:t>お金以外の価値観</a:t>
            </a:r>
            <a:endParaRPr kumimoji="1" lang="en-US" altLang="ja-JP" dirty="0" smtClean="0"/>
          </a:p>
          <a:p>
            <a:r>
              <a:rPr lang="ja-JP" altLang="en-US" dirty="0" smtClean="0"/>
              <a:t>仲間と</a:t>
            </a:r>
            <a:r>
              <a:rPr kumimoji="1" lang="ja-JP" altLang="en-US" dirty="0" smtClean="0"/>
              <a:t>信頼</a:t>
            </a:r>
            <a:endParaRPr lang="en-US" altLang="ja-JP" dirty="0" smtClean="0"/>
          </a:p>
          <a:p>
            <a:r>
              <a:rPr lang="ja-JP" altLang="en-US" dirty="0" smtClean="0"/>
              <a:t>情報</a:t>
            </a:r>
            <a:r>
              <a:rPr lang="ja-JP" altLang="en-US" dirty="0"/>
              <a:t>発信</a:t>
            </a:r>
            <a:endParaRPr kumimoji="1" lang="en-US" altLang="ja-JP" dirty="0" smtClean="0"/>
          </a:p>
          <a:p>
            <a:endParaRPr kumimoji="1" lang="ja-JP" altLang="en-US" dirty="0"/>
          </a:p>
        </p:txBody>
      </p:sp>
      <p:pic>
        <p:nvPicPr>
          <p:cNvPr id="6" name="図 5"/>
          <p:cNvPicPr>
            <a:picLocks noChangeAspect="1"/>
          </p:cNvPicPr>
          <p:nvPr/>
        </p:nvPicPr>
        <p:blipFill>
          <a:blip r:embed="rId3"/>
          <a:stretch>
            <a:fillRect/>
          </a:stretch>
        </p:blipFill>
        <p:spPr>
          <a:xfrm>
            <a:off x="457199" y="3437467"/>
            <a:ext cx="6968579" cy="3420533"/>
          </a:xfrm>
          <a:prstGeom prst="rect">
            <a:avLst/>
          </a:prstGeom>
        </p:spPr>
      </p:pic>
      <p:pic>
        <p:nvPicPr>
          <p:cNvPr id="4" name="図 3"/>
          <p:cNvPicPr>
            <a:picLocks noChangeAspect="1"/>
          </p:cNvPicPr>
          <p:nvPr/>
        </p:nvPicPr>
        <p:blipFill>
          <a:blip r:embed="rId4"/>
          <a:stretch>
            <a:fillRect/>
          </a:stretch>
        </p:blipFill>
        <p:spPr>
          <a:xfrm>
            <a:off x="5237854" y="1295400"/>
            <a:ext cx="3448946" cy="2582333"/>
          </a:xfrm>
          <a:prstGeom prst="rect">
            <a:avLst/>
          </a:prstGeom>
        </p:spPr>
      </p:pic>
    </p:spTree>
    <p:extLst>
      <p:ext uri="{BB962C8B-B14F-4D97-AF65-F5344CB8AC3E}">
        <p14:creationId xmlns:p14="http://schemas.microsoft.com/office/powerpoint/2010/main" val="2357959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ジレンマ脱出に見る人間の柔軟さ</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normAutofit fontScale="77500" lnSpcReduction="20000"/>
          </a:bodyPr>
          <a:lstStyle/>
          <a:p>
            <a:r>
              <a:rPr lang="ja-JP" altLang="en-US" dirty="0"/>
              <a:t>「想定外」の被害を最小限に</a:t>
            </a:r>
            <a:r>
              <a:rPr lang="ja-JP" altLang="en-US" dirty="0" smtClean="0"/>
              <a:t>留められる</a:t>
            </a:r>
            <a:endParaRPr lang="en-US" altLang="ja-JP" dirty="0" smtClean="0"/>
          </a:p>
          <a:p>
            <a:r>
              <a:rPr lang="ja-JP" altLang="en-US" dirty="0" smtClean="0"/>
              <a:t>変化</a:t>
            </a:r>
            <a:r>
              <a:rPr lang="ja-JP" altLang="en-US" dirty="0"/>
              <a:t>に</a:t>
            </a:r>
            <a:r>
              <a:rPr lang="ja-JP" altLang="en-US" dirty="0" smtClean="0"/>
              <a:t>強い</a:t>
            </a:r>
            <a:endParaRPr lang="en-US" altLang="ja-JP" dirty="0" smtClean="0"/>
          </a:p>
          <a:p>
            <a:r>
              <a:rPr lang="ja-JP" altLang="en-US" dirty="0" smtClean="0"/>
              <a:t>お金などの１つの評価軸だけに</a:t>
            </a:r>
            <a:r>
              <a:rPr lang="ja-JP" altLang="en-US" dirty="0"/>
              <a:t>頼らないことがむしろ生存確率を高める</a:t>
            </a:r>
            <a:endParaRPr lang="en-US" altLang="ja-JP" dirty="0"/>
          </a:p>
          <a:p>
            <a:pPr marL="0" indent="0">
              <a:buNone/>
            </a:pPr>
            <a:endParaRPr kumimoji="1" lang="en-US" altLang="ja-JP" dirty="0" smtClean="0"/>
          </a:p>
          <a:p>
            <a:pPr marL="0" lvl="0" indent="0">
              <a:buNone/>
            </a:pPr>
            <a:r>
              <a:rPr lang="ja-JP" altLang="ja-JP" dirty="0" smtClean="0"/>
              <a:t>自己</a:t>
            </a:r>
            <a:r>
              <a:rPr lang="ja-JP" altLang="ja-JP" dirty="0"/>
              <a:t>実現</a:t>
            </a:r>
            <a:r>
              <a:rPr lang="en-US" altLang="ja-JP" dirty="0"/>
              <a:t>(●)</a:t>
            </a:r>
          </a:p>
          <a:p>
            <a:pPr marL="0" indent="0" algn="r">
              <a:buNone/>
            </a:pPr>
            <a:r>
              <a:rPr lang="ja-JP" altLang="ja-JP" dirty="0" smtClean="0"/>
              <a:t>利他的</a:t>
            </a:r>
            <a:r>
              <a:rPr lang="ja-JP" altLang="ja-JP" dirty="0"/>
              <a:t>な欲望</a:t>
            </a:r>
            <a:r>
              <a:rPr lang="en-US" altLang="ja-JP" dirty="0"/>
              <a:t>(</a:t>
            </a:r>
            <a:r>
              <a:rPr lang="en-US" altLang="ja-JP" dirty="0" smtClean="0"/>
              <a:t>○</a:t>
            </a:r>
            <a:r>
              <a:rPr lang="ja-JP" altLang="en-US" dirty="0" smtClean="0"/>
              <a:t>）</a:t>
            </a:r>
            <a:endParaRPr lang="en-US" altLang="ja-JP" dirty="0" smtClean="0"/>
          </a:p>
          <a:p>
            <a:pPr marL="0" indent="0" algn="r">
              <a:buNone/>
            </a:pPr>
            <a:r>
              <a:rPr lang="ja-JP" altLang="ja-JP" dirty="0"/>
              <a:t>他人の自己実現を</a:t>
            </a:r>
            <a:r>
              <a:rPr lang="ja-JP" altLang="ja-JP" dirty="0" smtClean="0"/>
              <a:t>助けたい</a:t>
            </a:r>
            <a:endParaRPr lang="en-US" altLang="ja-JP" dirty="0" smtClean="0"/>
          </a:p>
          <a:p>
            <a:pPr marL="0" indent="0" algn="r">
              <a:buNone/>
            </a:pPr>
            <a:endParaRPr lang="en-US" altLang="ja-JP" dirty="0"/>
          </a:p>
          <a:p>
            <a:pPr marL="0" lvl="0" indent="0">
              <a:buNone/>
            </a:pPr>
            <a:r>
              <a:rPr lang="ja-JP" altLang="en-US" dirty="0" smtClean="0"/>
              <a:t>それ</a:t>
            </a:r>
            <a:r>
              <a:rPr lang="ja-JP" altLang="en-US" dirty="0"/>
              <a:t>も</a:t>
            </a:r>
            <a:r>
              <a:rPr lang="ja-JP" altLang="en-US" dirty="0" smtClean="0"/>
              <a:t>実は自己</a:t>
            </a:r>
            <a:r>
              <a:rPr lang="ja-JP" altLang="ja-JP" dirty="0"/>
              <a:t>満足</a:t>
            </a:r>
            <a:r>
              <a:rPr lang="ja-JP" altLang="en-US" dirty="0"/>
              <a:t>の</a:t>
            </a:r>
            <a:r>
              <a:rPr lang="ja-JP" altLang="ja-JP" dirty="0"/>
              <a:t>ため</a:t>
            </a:r>
            <a:r>
              <a:rPr lang="ja-JP" altLang="en-US" dirty="0"/>
              <a:t>の</a:t>
            </a:r>
            <a:r>
              <a:rPr lang="ja-JP" altLang="ja-JP" dirty="0"/>
              <a:t>利己的な</a:t>
            </a:r>
            <a:r>
              <a:rPr lang="ja-JP" altLang="ja-JP" dirty="0" smtClean="0"/>
              <a:t>欲望</a:t>
            </a:r>
            <a:r>
              <a:rPr lang="ja-JP" altLang="en-US" dirty="0" smtClean="0"/>
              <a:t>？</a:t>
            </a:r>
            <a:r>
              <a:rPr lang="en-US" altLang="ja-JP" dirty="0" smtClean="0"/>
              <a:t>(○⇄●)</a:t>
            </a:r>
          </a:p>
          <a:p>
            <a:pPr marL="0" indent="0">
              <a:buNone/>
            </a:pPr>
            <a:endParaRPr lang="en-US" altLang="ja-JP" dirty="0" smtClean="0"/>
          </a:p>
          <a:p>
            <a:pPr marL="0" indent="0" algn="r">
              <a:buNone/>
            </a:pPr>
            <a:r>
              <a:rPr lang="ja-JP" altLang="ja-JP" dirty="0" smtClean="0"/>
              <a:t>ゲームマスター</a:t>
            </a:r>
            <a:r>
              <a:rPr lang="ja-JP" altLang="ja-JP" dirty="0"/>
              <a:t>の感覚、</a:t>
            </a:r>
            <a:r>
              <a:rPr lang="ja-JP" altLang="ja-JP" dirty="0" smtClean="0"/>
              <a:t>全知全能感</a:t>
            </a:r>
            <a:endParaRPr lang="en-US" altLang="ja-JP" dirty="0" smtClean="0"/>
          </a:p>
          <a:p>
            <a:pPr marL="0" lvl="0" indent="0" algn="r">
              <a:buNone/>
            </a:pPr>
            <a:r>
              <a:rPr kumimoji="1" lang="ja-JP" altLang="en-US" dirty="0" smtClean="0"/>
              <a:t>ゲームから脱出</a:t>
            </a:r>
            <a:r>
              <a:rPr lang="en-US" altLang="ja-JP" dirty="0"/>
              <a:t>(●)</a:t>
            </a:r>
          </a:p>
          <a:p>
            <a:pPr marL="0" indent="0" algn="r">
              <a:buNone/>
            </a:pPr>
            <a:endParaRPr kumimoji="1" lang="ja-JP" altLang="en-US" dirty="0"/>
          </a:p>
        </p:txBody>
      </p:sp>
      <p:sp>
        <p:nvSpPr>
          <p:cNvPr id="4" name="右矢印 3"/>
          <p:cNvSpPr/>
          <p:nvPr/>
        </p:nvSpPr>
        <p:spPr>
          <a:xfrm rot="918770">
            <a:off x="2717692" y="3613824"/>
            <a:ext cx="1891002" cy="3105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右矢印 4"/>
          <p:cNvSpPr/>
          <p:nvPr/>
        </p:nvSpPr>
        <p:spPr>
          <a:xfrm rot="9363112">
            <a:off x="3407364" y="4582141"/>
            <a:ext cx="1185333" cy="2370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右矢印 5"/>
          <p:cNvSpPr/>
          <p:nvPr/>
        </p:nvSpPr>
        <p:spPr>
          <a:xfrm rot="918770">
            <a:off x="3420535" y="5418576"/>
            <a:ext cx="1185333" cy="237066"/>
          </a:xfrm>
          <a:prstGeom prst="righ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右矢印 6"/>
          <p:cNvSpPr/>
          <p:nvPr/>
        </p:nvSpPr>
        <p:spPr>
          <a:xfrm rot="9363112">
            <a:off x="1493897" y="5621686"/>
            <a:ext cx="1185333" cy="23706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6126665"/>
            <a:ext cx="2310699" cy="461665"/>
          </a:xfrm>
          <a:prstGeom prst="rect">
            <a:avLst/>
          </a:prstGeom>
          <a:noFill/>
        </p:spPr>
        <p:txBody>
          <a:bodyPr wrap="none" rtlCol="0">
            <a:spAutoFit/>
          </a:bodyPr>
          <a:lstStyle/>
          <a:p>
            <a:r>
              <a:rPr kumimoji="1" lang="ja-JP" altLang="en-US" sz="2400" dirty="0" smtClean="0"/>
              <a:t>お金より信頼</a:t>
            </a:r>
            <a:r>
              <a:rPr lang="en-US" altLang="ja-JP" sz="2400" dirty="0"/>
              <a:t>(○</a:t>
            </a:r>
            <a:r>
              <a:rPr lang="ja-JP" altLang="en-US" sz="2400" dirty="0"/>
              <a:t>）</a:t>
            </a:r>
            <a:endParaRPr kumimoji="1" lang="ja-JP" altLang="en-US" sz="2400" dirty="0"/>
          </a:p>
        </p:txBody>
      </p:sp>
      <p:sp>
        <p:nvSpPr>
          <p:cNvPr id="9" name="フレーム 8"/>
          <p:cNvSpPr/>
          <p:nvPr/>
        </p:nvSpPr>
        <p:spPr>
          <a:xfrm>
            <a:off x="67736" y="6089117"/>
            <a:ext cx="2608587" cy="499214"/>
          </a:xfrm>
          <a:prstGeom prst="frame">
            <a:avLst>
              <a:gd name="adj1" fmla="val 3108"/>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フレーム 9"/>
          <p:cNvSpPr/>
          <p:nvPr/>
        </p:nvSpPr>
        <p:spPr>
          <a:xfrm>
            <a:off x="3701296" y="5708436"/>
            <a:ext cx="4968563" cy="846027"/>
          </a:xfrm>
          <a:prstGeom prst="frame">
            <a:avLst>
              <a:gd name="adj1" fmla="val 3108"/>
            </a:avLst>
          </a:prstGeom>
          <a:solidFill>
            <a:srgbClr val="FF0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19586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863600"/>
            <a:ext cx="9144000" cy="5114441"/>
          </a:xfrm>
          <a:prstGeom prst="rect">
            <a:avLst/>
          </a:prstGeom>
        </p:spPr>
      </p:pic>
    </p:spTree>
    <p:extLst>
      <p:ext uri="{BB962C8B-B14F-4D97-AF65-F5344CB8AC3E}">
        <p14:creationId xmlns:p14="http://schemas.microsoft.com/office/powerpoint/2010/main" val="4177267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本日のお題</a:t>
            </a:r>
            <a:endParaRPr kumimoji="1" lang="ja-JP" altLang="en-US" dirty="0"/>
          </a:p>
        </p:txBody>
      </p:sp>
      <p:sp>
        <p:nvSpPr>
          <p:cNvPr id="3" name="コンテンツ プレースホルダー 2"/>
          <p:cNvSpPr>
            <a:spLocks noGrp="1"/>
          </p:cNvSpPr>
          <p:nvPr>
            <p:ph idx="1"/>
          </p:nvPr>
        </p:nvSpPr>
        <p:spPr>
          <a:xfrm>
            <a:off x="457200" y="1600200"/>
            <a:ext cx="8229600" cy="5037667"/>
          </a:xfrm>
        </p:spPr>
        <p:txBody>
          <a:bodyPr>
            <a:normAutofit/>
          </a:bodyPr>
          <a:lstStyle/>
          <a:p>
            <a:pPr marL="0" indent="0">
              <a:buNone/>
            </a:pPr>
            <a:r>
              <a:rPr lang="ja-JP" altLang="en-US" dirty="0"/>
              <a:t>不確実性に</a:t>
            </a:r>
            <a:r>
              <a:rPr lang="ja-JP" altLang="en-US" dirty="0" smtClean="0"/>
              <a:t>満ちた環境で、</a:t>
            </a:r>
            <a:r>
              <a:rPr lang="ja-JP" altLang="en-US" dirty="0"/>
              <a:t>経済的にも精神的にも豊かに</a:t>
            </a:r>
            <a:r>
              <a:rPr lang="ja-JP" altLang="en-US" dirty="0" smtClean="0"/>
              <a:t>生きるため</a:t>
            </a:r>
            <a:r>
              <a:rPr lang="ja-JP" altLang="en-US" dirty="0"/>
              <a:t>に必要な</a:t>
            </a:r>
            <a:r>
              <a:rPr lang="ja-JP" altLang="en-US" dirty="0" smtClean="0"/>
              <a:t>ことは？</a:t>
            </a:r>
            <a:endParaRPr lang="en-US" altLang="ja-JP" dirty="0" smtClean="0"/>
          </a:p>
          <a:p>
            <a:pPr marL="0" indent="0">
              <a:buNone/>
            </a:pPr>
            <a:endParaRPr kumimoji="1" lang="en-US" altLang="ja-JP" dirty="0"/>
          </a:p>
          <a:p>
            <a:r>
              <a:rPr lang="ja-JP" altLang="en-US" dirty="0" smtClean="0">
                <a:solidFill>
                  <a:srgbClr val="000000"/>
                </a:solidFill>
              </a:rPr>
              <a:t>フラクタル</a:t>
            </a:r>
            <a:r>
              <a:rPr lang="ja-JP" altLang="en-US" dirty="0" smtClean="0">
                <a:solidFill>
                  <a:srgbClr val="FF0000"/>
                </a:solidFill>
              </a:rPr>
              <a:t>　　</a:t>
            </a:r>
            <a:r>
              <a:rPr lang="ja-JP" altLang="en-US" dirty="0" smtClean="0"/>
              <a:t>不確実性の原因</a:t>
            </a:r>
            <a:endParaRPr lang="en-US" altLang="ja-JP" dirty="0" smtClean="0"/>
          </a:p>
          <a:p>
            <a:endParaRPr lang="en-US" altLang="ja-JP" dirty="0"/>
          </a:p>
          <a:p>
            <a:r>
              <a:rPr lang="ja-JP" altLang="en-US" dirty="0" smtClean="0"/>
              <a:t>人間の</a:t>
            </a:r>
            <a:r>
              <a:rPr lang="ja-JP" altLang="ja-JP" dirty="0" smtClean="0"/>
              <a:t>「</a:t>
            </a:r>
            <a:r>
              <a:rPr lang="ja-JP" altLang="en-US" dirty="0" smtClean="0"/>
              <a:t>環境</a:t>
            </a:r>
            <a:r>
              <a:rPr lang="ja-JP" altLang="ja-JP" dirty="0" smtClean="0"/>
              <a:t>適応</a:t>
            </a:r>
            <a:r>
              <a:rPr lang="ja-JP" altLang="ja-JP" dirty="0"/>
              <a:t>」 </a:t>
            </a:r>
            <a:r>
              <a:rPr lang="ja-JP" altLang="en-US" dirty="0" smtClean="0"/>
              <a:t>　お金のジレンマ実験</a:t>
            </a:r>
            <a:endParaRPr lang="en-US" altLang="ja-JP" dirty="0"/>
          </a:p>
          <a:p>
            <a:endParaRPr kumimoji="1" lang="en-US" altLang="ja-JP" dirty="0"/>
          </a:p>
          <a:p>
            <a:r>
              <a:rPr lang="ja-JP" altLang="en-US" dirty="0" smtClean="0">
                <a:solidFill>
                  <a:srgbClr val="FF0000"/>
                </a:solidFill>
              </a:rPr>
              <a:t>細胞</a:t>
            </a:r>
            <a:r>
              <a:rPr lang="ja-JP" altLang="en-US" dirty="0">
                <a:solidFill>
                  <a:srgbClr val="FF0000"/>
                </a:solidFill>
              </a:rPr>
              <a:t>の</a:t>
            </a:r>
            <a:r>
              <a:rPr lang="ja-JP" altLang="ja-JP" dirty="0" smtClean="0">
                <a:solidFill>
                  <a:srgbClr val="FF0000"/>
                </a:solidFill>
              </a:rPr>
              <a:t>「</a:t>
            </a:r>
            <a:r>
              <a:rPr lang="ja-JP" altLang="en-US" dirty="0">
                <a:solidFill>
                  <a:srgbClr val="FF0000"/>
                </a:solidFill>
              </a:rPr>
              <a:t>環境</a:t>
            </a:r>
            <a:r>
              <a:rPr lang="ja-JP" altLang="ja-JP" dirty="0" smtClean="0">
                <a:solidFill>
                  <a:srgbClr val="FF0000"/>
                </a:solidFill>
              </a:rPr>
              <a:t>適応</a:t>
            </a:r>
            <a:r>
              <a:rPr lang="ja-JP" altLang="ja-JP" dirty="0">
                <a:solidFill>
                  <a:srgbClr val="FF0000"/>
                </a:solidFill>
              </a:rPr>
              <a:t>」 </a:t>
            </a:r>
            <a:endParaRPr lang="en-US" altLang="ja-JP" dirty="0">
              <a:solidFill>
                <a:srgbClr val="FF0000"/>
              </a:solidFill>
            </a:endParaRPr>
          </a:p>
          <a:p>
            <a:endParaRPr kumimoji="1" lang="ja-JP" altLang="en-US" dirty="0"/>
          </a:p>
        </p:txBody>
      </p:sp>
    </p:spTree>
    <p:extLst>
      <p:ext uri="{BB962C8B-B14F-4D97-AF65-F5344CB8AC3E}">
        <p14:creationId xmlns:p14="http://schemas.microsoft.com/office/powerpoint/2010/main" val="3704456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不確実性に満ちた</a:t>
            </a:r>
            <a:r>
              <a:rPr kumimoji="1" lang="en-US" altLang="ja-JP" dirty="0" smtClean="0"/>
              <a:t>2017</a:t>
            </a:r>
            <a:r>
              <a:rPr kumimoji="1" lang="ja-JP" altLang="en-US" dirty="0" smtClean="0"/>
              <a:t>年</a:t>
            </a:r>
            <a:endParaRPr kumimoji="1" lang="ja-JP" altLang="en-US" dirty="0"/>
          </a:p>
        </p:txBody>
      </p:sp>
      <p:pic>
        <p:nvPicPr>
          <p:cNvPr id="7" name="図 6"/>
          <p:cNvPicPr>
            <a:picLocks noChangeAspect="1"/>
          </p:cNvPicPr>
          <p:nvPr/>
        </p:nvPicPr>
        <p:blipFill>
          <a:blip r:embed="rId2"/>
          <a:stretch>
            <a:fillRect/>
          </a:stretch>
        </p:blipFill>
        <p:spPr>
          <a:xfrm>
            <a:off x="6262485" y="1458016"/>
            <a:ext cx="2722354" cy="5113867"/>
          </a:xfrm>
          <a:prstGeom prst="rect">
            <a:avLst/>
          </a:prstGeom>
        </p:spPr>
      </p:pic>
      <p:pic>
        <p:nvPicPr>
          <p:cNvPr id="5" name="図 4"/>
          <p:cNvPicPr>
            <a:picLocks noChangeAspect="1"/>
          </p:cNvPicPr>
          <p:nvPr/>
        </p:nvPicPr>
        <p:blipFill>
          <a:blip r:embed="rId3"/>
          <a:stretch>
            <a:fillRect/>
          </a:stretch>
        </p:blipFill>
        <p:spPr>
          <a:xfrm>
            <a:off x="3079064" y="3655114"/>
            <a:ext cx="3045952" cy="3198651"/>
          </a:xfrm>
          <a:prstGeom prst="rect">
            <a:avLst/>
          </a:prstGeom>
        </p:spPr>
      </p:pic>
      <p:pic>
        <p:nvPicPr>
          <p:cNvPr id="8" name="図 7"/>
          <p:cNvPicPr>
            <a:picLocks noChangeAspect="1"/>
          </p:cNvPicPr>
          <p:nvPr/>
        </p:nvPicPr>
        <p:blipFill>
          <a:blip r:embed="rId4"/>
          <a:stretch>
            <a:fillRect/>
          </a:stretch>
        </p:blipFill>
        <p:spPr>
          <a:xfrm>
            <a:off x="0" y="1458016"/>
            <a:ext cx="3079064" cy="2233451"/>
          </a:xfrm>
          <a:prstGeom prst="rect">
            <a:avLst/>
          </a:prstGeom>
        </p:spPr>
      </p:pic>
      <p:pic>
        <p:nvPicPr>
          <p:cNvPr id="9" name="図 8"/>
          <p:cNvPicPr>
            <a:picLocks noChangeAspect="1"/>
          </p:cNvPicPr>
          <p:nvPr/>
        </p:nvPicPr>
        <p:blipFill>
          <a:blip r:embed="rId5"/>
          <a:stretch>
            <a:fillRect/>
          </a:stretch>
        </p:blipFill>
        <p:spPr>
          <a:xfrm>
            <a:off x="14643" y="4063999"/>
            <a:ext cx="3338158" cy="2789767"/>
          </a:xfrm>
          <a:prstGeom prst="rect">
            <a:avLst/>
          </a:prstGeom>
        </p:spPr>
      </p:pic>
      <p:pic>
        <p:nvPicPr>
          <p:cNvPr id="10" name="図 9"/>
          <p:cNvPicPr>
            <a:picLocks noChangeAspect="1"/>
          </p:cNvPicPr>
          <p:nvPr/>
        </p:nvPicPr>
        <p:blipFill>
          <a:blip r:embed="rId6"/>
          <a:stretch>
            <a:fillRect/>
          </a:stretch>
        </p:blipFill>
        <p:spPr>
          <a:xfrm>
            <a:off x="3234268" y="1417638"/>
            <a:ext cx="2909684" cy="2225425"/>
          </a:xfrm>
          <a:prstGeom prst="rect">
            <a:avLst/>
          </a:prstGeom>
        </p:spPr>
      </p:pic>
    </p:spTree>
    <p:extLst>
      <p:ext uri="{BB962C8B-B14F-4D97-AF65-F5344CB8AC3E}">
        <p14:creationId xmlns:p14="http://schemas.microsoft.com/office/powerpoint/2010/main" val="1366395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細胞実験で</a:t>
            </a:r>
            <a:r>
              <a:rPr kumimoji="1" lang="ja-JP" altLang="en-US" dirty="0" smtClean="0"/>
              <a:t>やっていること</a:t>
            </a:r>
            <a:endParaRPr kumimoji="1" lang="ja-JP" altLang="en-US" dirty="0"/>
          </a:p>
        </p:txBody>
      </p:sp>
      <p:sp>
        <p:nvSpPr>
          <p:cNvPr id="3" name="コンテンツ プレースホルダー 2"/>
          <p:cNvSpPr>
            <a:spLocks noGrp="1"/>
          </p:cNvSpPr>
          <p:nvPr>
            <p:ph idx="1"/>
          </p:nvPr>
        </p:nvSpPr>
        <p:spPr>
          <a:xfrm>
            <a:off x="457200" y="1600200"/>
            <a:ext cx="8229600" cy="5088467"/>
          </a:xfrm>
        </p:spPr>
        <p:txBody>
          <a:bodyPr>
            <a:normAutofit/>
          </a:bodyPr>
          <a:lstStyle/>
          <a:p>
            <a:r>
              <a:rPr kumimoji="1" lang="ja-JP" altLang="en-US" dirty="0" smtClean="0"/>
              <a:t>環境は間違いなく不確実</a:t>
            </a:r>
            <a:endParaRPr kumimoji="1" lang="en-US" altLang="ja-JP" dirty="0" smtClean="0"/>
          </a:p>
          <a:p>
            <a:r>
              <a:rPr lang="ja-JP" altLang="ja-JP" dirty="0" smtClean="0"/>
              <a:t>「</a:t>
            </a:r>
            <a:r>
              <a:rPr lang="ja-JP" altLang="ja-JP" dirty="0"/>
              <a:t>惰性（なんとなく）」で</a:t>
            </a:r>
            <a:r>
              <a:rPr lang="ja-JP" altLang="ja-JP" dirty="0" smtClean="0"/>
              <a:t>は生き抜けない </a:t>
            </a:r>
            <a:endParaRPr lang="en-US" altLang="ja-JP" dirty="0"/>
          </a:p>
          <a:p>
            <a:pPr marL="0" indent="0">
              <a:buNone/>
            </a:pPr>
            <a:r>
              <a:rPr lang="ja-JP" altLang="ja-JP" b="1" dirty="0"/>
              <a:t>自発的に軌道修正する</a:t>
            </a:r>
            <a:r>
              <a:rPr lang="ja-JP" altLang="en-US" b="1" dirty="0"/>
              <a:t>仕組み</a:t>
            </a:r>
            <a:endParaRPr lang="en-US" altLang="ja-JP" dirty="0"/>
          </a:p>
          <a:p>
            <a:pPr marL="0" indent="0">
              <a:buNone/>
            </a:pPr>
            <a:endParaRPr kumimoji="1" lang="en-US" altLang="ja-JP" dirty="0" smtClean="0"/>
          </a:p>
          <a:p>
            <a:r>
              <a:rPr kumimoji="1" lang="ja-JP" altLang="en-US" dirty="0" smtClean="0"/>
              <a:t>なぜ細胞は動くのか</a:t>
            </a:r>
            <a:endParaRPr kumimoji="1" lang="en-US" altLang="ja-JP" dirty="0" smtClean="0"/>
          </a:p>
          <a:p>
            <a:pPr marL="0" indent="0">
              <a:buNone/>
            </a:pPr>
            <a:r>
              <a:rPr lang="ja-JP" altLang="en-US" dirty="0" smtClean="0"/>
              <a:t>生命</a:t>
            </a:r>
            <a:r>
              <a:rPr lang="ja-JP" altLang="en-US" dirty="0"/>
              <a:t>現象の目的を</a:t>
            </a:r>
            <a:r>
              <a:rPr lang="ja-JP" altLang="en-US" dirty="0" smtClean="0"/>
              <a:t>捉える</a:t>
            </a:r>
            <a:endParaRPr lang="en-US" altLang="ja-JP" dirty="0" smtClean="0"/>
          </a:p>
          <a:p>
            <a:pPr marL="0" indent="0">
              <a:buNone/>
            </a:pPr>
            <a:r>
              <a:rPr lang="ja-JP" altLang="en-US" dirty="0" smtClean="0"/>
              <a:t>「記憶」とは？</a:t>
            </a:r>
            <a:endParaRPr lang="ja-JP" altLang="en-US" dirty="0"/>
          </a:p>
          <a:p>
            <a:endParaRPr kumimoji="1" lang="en-US" altLang="ja-JP" dirty="0" smtClean="0"/>
          </a:p>
          <a:p>
            <a:endParaRPr kumimoji="1" lang="en-US" altLang="ja-JP" dirty="0" smtClean="0"/>
          </a:p>
        </p:txBody>
      </p:sp>
    </p:spTree>
    <p:extLst>
      <p:ext uri="{BB962C8B-B14F-4D97-AF65-F5344CB8AC3E}">
        <p14:creationId xmlns:p14="http://schemas.microsoft.com/office/powerpoint/2010/main" val="1616476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107581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細胞運動の解析</a:t>
            </a:r>
            <a:endParaRPr kumimoji="1" lang="ja-JP" altLang="en-US" dirty="0"/>
          </a:p>
        </p:txBody>
      </p:sp>
      <p:sp>
        <p:nvSpPr>
          <p:cNvPr id="6" name="サブタイトル 2"/>
          <p:cNvSpPr>
            <a:spLocks noGrp="1"/>
          </p:cNvSpPr>
          <p:nvPr>
            <p:ph type="subTitle" idx="1"/>
          </p:nvPr>
        </p:nvSpPr>
        <p:spPr>
          <a:xfrm>
            <a:off x="1371600" y="3886200"/>
            <a:ext cx="6400800" cy="1752600"/>
          </a:xfrm>
        </p:spPr>
        <p:txBody>
          <a:bodyPr/>
          <a:lstStyle/>
          <a:p>
            <a:r>
              <a:rPr kumimoji="1" lang="ja-JP" altLang="en-US" dirty="0" smtClean="0"/>
              <a:t>＠国士舘大学勉強会</a:t>
            </a:r>
            <a:endParaRPr kumimoji="1" lang="en-US" altLang="ja-JP" dirty="0" smtClean="0"/>
          </a:p>
          <a:p>
            <a:endParaRPr lang="en-US" altLang="ja-JP" dirty="0"/>
          </a:p>
          <a:p>
            <a:r>
              <a:rPr lang="ja-JP" altLang="en-US" dirty="0" smtClean="0"/>
              <a:t>名戸ヶ谷</a:t>
            </a:r>
            <a:r>
              <a:rPr kumimoji="1" lang="ja-JP" altLang="en-US" dirty="0" smtClean="0"/>
              <a:t>病院　　須山孟</a:t>
            </a:r>
            <a:endParaRPr kumimoji="1" lang="ja-JP" altLang="en-US" dirty="0"/>
          </a:p>
        </p:txBody>
      </p:sp>
    </p:spTree>
    <p:extLst>
      <p:ext uri="{BB962C8B-B14F-4D97-AF65-F5344CB8AC3E}">
        <p14:creationId xmlns:p14="http://schemas.microsoft.com/office/powerpoint/2010/main" val="1858858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ゼノンのパラドックス</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理論</a:t>
            </a:r>
            <a:r>
              <a:rPr kumimoji="1" lang="en-US" altLang="ja-JP" dirty="0" smtClean="0"/>
              <a:t>⇄</a:t>
            </a:r>
            <a:r>
              <a:rPr kumimoji="1" lang="ja-JP" altLang="en-US" dirty="0" smtClean="0"/>
              <a:t>現実</a:t>
            </a:r>
            <a:endParaRPr kumimoji="1" lang="en-US" altLang="ja-JP" dirty="0" smtClean="0"/>
          </a:p>
          <a:p>
            <a:r>
              <a:rPr lang="ja-JP" altLang="en-US" dirty="0" smtClean="0"/>
              <a:t>思想としての物理学</a:t>
            </a:r>
            <a:endParaRPr kumimoji="1" lang="ja-JP" altLang="en-US" dirty="0"/>
          </a:p>
        </p:txBody>
      </p:sp>
      <p:pic>
        <p:nvPicPr>
          <p:cNvPr id="4" name="図 3"/>
          <p:cNvPicPr>
            <a:picLocks noChangeAspect="1"/>
          </p:cNvPicPr>
          <p:nvPr/>
        </p:nvPicPr>
        <p:blipFill>
          <a:blip r:embed="rId2"/>
          <a:stretch>
            <a:fillRect/>
          </a:stretch>
        </p:blipFill>
        <p:spPr>
          <a:xfrm>
            <a:off x="457200" y="1600200"/>
            <a:ext cx="7811922" cy="4737100"/>
          </a:xfrm>
          <a:prstGeom prst="rect">
            <a:avLst/>
          </a:prstGeom>
        </p:spPr>
      </p:pic>
    </p:spTree>
    <p:extLst>
      <p:ext uri="{BB962C8B-B14F-4D97-AF65-F5344CB8AC3E}">
        <p14:creationId xmlns:p14="http://schemas.microsoft.com/office/powerpoint/2010/main" val="2787766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「運動</a:t>
            </a:r>
            <a:r>
              <a:rPr lang="ja-JP" altLang="en-US" dirty="0" smtClean="0"/>
              <a:t>」は現実</a:t>
            </a:r>
            <a:r>
              <a:rPr lang="ja-JP" altLang="en-US" dirty="0"/>
              <a:t>世界に存在するのか？</a:t>
            </a:r>
            <a:endParaRPr kumimoji="1" lang="ja-JP" altLang="en-US" dirty="0"/>
          </a:p>
        </p:txBody>
      </p:sp>
      <p:sp>
        <p:nvSpPr>
          <p:cNvPr id="3" name="コンテンツ プレースホルダー 2"/>
          <p:cNvSpPr>
            <a:spLocks noGrp="1"/>
          </p:cNvSpPr>
          <p:nvPr>
            <p:ph idx="1"/>
          </p:nvPr>
        </p:nvSpPr>
        <p:spPr/>
        <p:txBody>
          <a:bodyPr>
            <a:normAutofit fontScale="77500" lnSpcReduction="20000"/>
          </a:bodyPr>
          <a:lstStyle/>
          <a:p>
            <a:r>
              <a:rPr kumimoji="1" lang="ja-JP" altLang="en-US" dirty="0" smtClean="0"/>
              <a:t>微積分がなかった大昔の哲学者の</a:t>
            </a:r>
            <a:r>
              <a:rPr lang="ja-JP" altLang="en-US" dirty="0" smtClean="0"/>
              <a:t>世</a:t>
            </a:r>
            <a:r>
              <a:rPr kumimoji="1" lang="ja-JP" altLang="en-US" dirty="0" smtClean="0"/>
              <a:t>迷い言（＝無限小の空間を進むのに無限小の時間しかかからないのだから数学的に何の矛盾もない）</a:t>
            </a:r>
            <a:endParaRPr kumimoji="1" lang="en-US" altLang="ja-JP" dirty="0" smtClean="0"/>
          </a:p>
          <a:p>
            <a:r>
              <a:rPr lang="ja-JP" altLang="en-US" dirty="0" smtClean="0"/>
              <a:t>実際亀を一足で飛び越して見せればパラドックスではないことの証明になる</a:t>
            </a:r>
            <a:endParaRPr lang="en-US" altLang="ja-JP" dirty="0" smtClean="0"/>
          </a:p>
          <a:p>
            <a:endParaRPr kumimoji="1" lang="en-US" altLang="ja-JP" dirty="0"/>
          </a:p>
          <a:p>
            <a:pPr marL="0" indent="0">
              <a:buNone/>
            </a:pPr>
            <a:r>
              <a:rPr lang="ja-JP" altLang="en-US" dirty="0" smtClean="0"/>
              <a:t>そうじゃなくて、おそらく言いたかったことは、</a:t>
            </a:r>
            <a:endParaRPr lang="en-US" altLang="ja-JP" dirty="0" smtClean="0"/>
          </a:p>
          <a:p>
            <a:pPr marL="0" indent="0">
              <a:buNone/>
            </a:pPr>
            <a:r>
              <a:rPr kumimoji="1" lang="ja-JP" altLang="en-US" dirty="0" smtClean="0"/>
              <a:t>理論的には存在しないはずの「運動」がなぜ現実世界に存在するのか？という問題提起</a:t>
            </a:r>
            <a:endParaRPr kumimoji="1" lang="en-US" altLang="ja-JP" dirty="0" smtClean="0"/>
          </a:p>
          <a:p>
            <a:pPr marL="0" indent="0">
              <a:buNone/>
            </a:pPr>
            <a:endParaRPr lang="en-US" altLang="ja-JP" dirty="0"/>
          </a:p>
          <a:p>
            <a:pPr marL="0" indent="0">
              <a:buNone/>
            </a:pPr>
            <a:r>
              <a:rPr kumimoji="1" lang="en-US" altLang="ja-JP" dirty="0" smtClean="0"/>
              <a:t>➡︎</a:t>
            </a:r>
            <a:r>
              <a:rPr lang="ja-JP" altLang="en-US" dirty="0"/>
              <a:t>物理学的</a:t>
            </a:r>
            <a:r>
              <a:rPr lang="ja-JP" altLang="en-US" dirty="0" smtClean="0"/>
              <a:t>に、現実世界の時空</a:t>
            </a:r>
            <a:r>
              <a:rPr lang="ja-JP" altLang="en-US" dirty="0"/>
              <a:t>構造はどうなっているのか</a:t>
            </a:r>
            <a:r>
              <a:rPr lang="ja-JP" altLang="en-US" dirty="0" smtClean="0"/>
              <a:t>？</a:t>
            </a:r>
            <a:endParaRPr lang="en-US" altLang="ja-JP" dirty="0"/>
          </a:p>
        </p:txBody>
      </p:sp>
    </p:spTree>
    <p:extLst>
      <p:ext uri="{BB962C8B-B14F-4D97-AF65-F5344CB8AC3E}">
        <p14:creationId xmlns:p14="http://schemas.microsoft.com/office/powerpoint/2010/main" val="4266760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細胞実験でやっていること</a:t>
            </a:r>
            <a:endParaRPr kumimoji="1" lang="ja-JP" altLang="en-US" dirty="0"/>
          </a:p>
        </p:txBody>
      </p:sp>
      <p:pic>
        <p:nvPicPr>
          <p:cNvPr id="4" name="図 3"/>
          <p:cNvPicPr>
            <a:picLocks noChangeAspect="1"/>
          </p:cNvPicPr>
          <p:nvPr/>
        </p:nvPicPr>
        <p:blipFill>
          <a:blip r:embed="rId4"/>
          <a:stretch>
            <a:fillRect/>
          </a:stretch>
        </p:blipFill>
        <p:spPr>
          <a:xfrm>
            <a:off x="4880275" y="1417638"/>
            <a:ext cx="3967391" cy="2662328"/>
          </a:xfrm>
          <a:prstGeom prst="rect">
            <a:avLst/>
          </a:prstGeom>
        </p:spPr>
      </p:pic>
      <p:pic>
        <p:nvPicPr>
          <p:cNvPr id="5" name="図 4"/>
          <p:cNvPicPr>
            <a:picLocks noChangeAspect="1"/>
          </p:cNvPicPr>
          <p:nvPr/>
        </p:nvPicPr>
        <p:blipFill>
          <a:blip r:embed="rId5"/>
          <a:stretch>
            <a:fillRect/>
          </a:stretch>
        </p:blipFill>
        <p:spPr>
          <a:xfrm>
            <a:off x="0" y="4079966"/>
            <a:ext cx="6045200" cy="2778033"/>
          </a:xfrm>
          <a:prstGeom prst="rect">
            <a:avLst/>
          </a:prstGeom>
        </p:spPr>
      </p:pic>
      <p:pic>
        <p:nvPicPr>
          <p:cNvPr id="6" name="Movie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63271" y="1553103"/>
            <a:ext cx="3334596" cy="2500947"/>
          </a:xfrm>
          <a:prstGeom prst="rect">
            <a:avLst/>
          </a:prstGeom>
        </p:spPr>
      </p:pic>
    </p:spTree>
    <p:extLst>
      <p:ext uri="{BB962C8B-B14F-4D97-AF65-F5344CB8AC3E}">
        <p14:creationId xmlns:p14="http://schemas.microsoft.com/office/powerpoint/2010/main" val="129655958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走化性</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外部</a:t>
            </a:r>
            <a:r>
              <a:rPr lang="ja-JP" altLang="en-US" dirty="0"/>
              <a:t>シグナルが存在しない</a:t>
            </a:r>
            <a:r>
              <a:rPr lang="ja-JP" altLang="en-US" dirty="0" smtClean="0"/>
              <a:t>条件下</a:t>
            </a:r>
            <a:endParaRPr lang="en-US" altLang="ja-JP" dirty="0"/>
          </a:p>
          <a:p>
            <a:pPr marL="0" indent="0">
              <a:buNone/>
            </a:pPr>
            <a:r>
              <a:rPr lang="ja-JP" altLang="en-US" dirty="0" smtClean="0"/>
              <a:t>自発的</a:t>
            </a:r>
            <a:r>
              <a:rPr lang="ja-JP" altLang="en-US" dirty="0"/>
              <a:t>な運動を</a:t>
            </a:r>
            <a:r>
              <a:rPr lang="ja-JP" altLang="en-US" dirty="0" smtClean="0"/>
              <a:t>示す</a:t>
            </a:r>
            <a:endParaRPr lang="en-US" altLang="ja-JP" dirty="0" smtClean="0"/>
          </a:p>
          <a:p>
            <a:r>
              <a:rPr lang="ja-JP" altLang="en-US" dirty="0" smtClean="0"/>
              <a:t>外部</a:t>
            </a:r>
            <a:r>
              <a:rPr lang="ja-JP" altLang="en-US" dirty="0"/>
              <a:t>シグナルが与えられる</a:t>
            </a:r>
            <a:r>
              <a:rPr lang="ja-JP" altLang="en-US" dirty="0" smtClean="0"/>
              <a:t>と。。</a:t>
            </a:r>
            <a:endParaRPr lang="en-US" altLang="ja-JP" dirty="0" smtClean="0"/>
          </a:p>
          <a:p>
            <a:pPr marL="0" indent="0">
              <a:buNone/>
            </a:pPr>
            <a:r>
              <a:rPr lang="ja-JP" altLang="en-US" dirty="0" smtClean="0"/>
              <a:t>その</a:t>
            </a:r>
            <a:r>
              <a:rPr lang="ja-JP" altLang="en-US" dirty="0"/>
              <a:t>情報を処理し、方向性のある移動運動（走性）を示すことが出来る。</a:t>
            </a:r>
            <a:endParaRPr kumimoji="1" lang="ja-JP" altLang="en-US" dirty="0"/>
          </a:p>
        </p:txBody>
      </p:sp>
    </p:spTree>
    <p:extLst>
      <p:ext uri="{BB962C8B-B14F-4D97-AF65-F5344CB8AC3E}">
        <p14:creationId xmlns:p14="http://schemas.microsoft.com/office/powerpoint/2010/main" val="4018898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en-US" dirty="0" smtClean="0"/>
              <a:t>細胞</a:t>
            </a:r>
            <a:r>
              <a:rPr lang="ja-JP" altLang="en-US" dirty="0" smtClean="0"/>
              <a:t>運動</a:t>
            </a:r>
            <a:endParaRPr kumimoji="1" lang="ja-JP" altLang="en-US" dirty="0"/>
          </a:p>
        </p:txBody>
      </p:sp>
      <p:sp>
        <p:nvSpPr>
          <p:cNvPr id="3" name="コンテンツ プレースホルダー 2"/>
          <p:cNvSpPr>
            <a:spLocks noGrp="1"/>
          </p:cNvSpPr>
          <p:nvPr>
            <p:ph idx="1"/>
          </p:nvPr>
        </p:nvSpPr>
        <p:spPr>
          <a:xfrm>
            <a:off x="457200" y="1417638"/>
            <a:ext cx="8229600" cy="4525963"/>
          </a:xfrm>
        </p:spPr>
        <p:txBody>
          <a:bodyPr/>
          <a:lstStyle/>
          <a:p>
            <a:pPr marL="0" indent="0">
              <a:buNone/>
            </a:pPr>
            <a:r>
              <a:rPr lang="ja-JP" altLang="en-US" dirty="0" smtClean="0"/>
              <a:t>＝細胞内シグナル伝達</a:t>
            </a:r>
            <a:r>
              <a:rPr lang="ja-JP" altLang="en-US" dirty="0"/>
              <a:t>系、運動</a:t>
            </a:r>
            <a:r>
              <a:rPr lang="ja-JP" altLang="en-US" dirty="0" smtClean="0"/>
              <a:t>系カスケード</a:t>
            </a:r>
            <a:r>
              <a:rPr lang="ja-JP" altLang="en-US" dirty="0"/>
              <a:t>が互いに絡んだシステムのマクロな</a:t>
            </a:r>
            <a:r>
              <a:rPr lang="ja-JP" altLang="en-US" dirty="0" smtClean="0"/>
              <a:t>出力</a:t>
            </a:r>
            <a:endParaRPr lang="en-US" altLang="ja-JP" dirty="0" smtClean="0"/>
          </a:p>
          <a:p>
            <a:pPr marL="0" indent="0">
              <a:buNone/>
            </a:pPr>
            <a:r>
              <a:rPr lang="ja-JP" altLang="en-US" dirty="0" smtClean="0"/>
              <a:t>・細胞</a:t>
            </a:r>
            <a:r>
              <a:rPr lang="ja-JP" altLang="en-US" dirty="0"/>
              <a:t>は自身の</a:t>
            </a:r>
            <a:r>
              <a:rPr lang="ja-JP" altLang="en-US" u="sng" dirty="0"/>
              <a:t>自発運動をバイアス</a:t>
            </a:r>
            <a:r>
              <a:rPr lang="ja-JP" altLang="en-US" dirty="0"/>
              <a:t>することで外部シグナルに対して適切な走性応答を可能にすることを示して</a:t>
            </a:r>
            <a:r>
              <a:rPr lang="ja-JP" altLang="en-US" dirty="0" smtClean="0"/>
              <a:t>いる</a:t>
            </a:r>
            <a:endParaRPr lang="en-US" altLang="ja-JP" dirty="0" smtClean="0"/>
          </a:p>
          <a:p>
            <a:endParaRPr kumimoji="1" lang="ja-JP" altLang="en-US" dirty="0"/>
          </a:p>
        </p:txBody>
      </p:sp>
      <p:pic>
        <p:nvPicPr>
          <p:cNvPr id="4" name="図 3"/>
          <p:cNvPicPr>
            <a:picLocks noChangeAspect="1"/>
          </p:cNvPicPr>
          <p:nvPr/>
        </p:nvPicPr>
        <p:blipFill>
          <a:blip r:embed="rId3"/>
          <a:stretch>
            <a:fillRect/>
          </a:stretch>
        </p:blipFill>
        <p:spPr>
          <a:xfrm>
            <a:off x="2270002" y="4216400"/>
            <a:ext cx="6873998" cy="2641600"/>
          </a:xfrm>
          <a:prstGeom prst="rect">
            <a:avLst/>
          </a:prstGeom>
        </p:spPr>
      </p:pic>
    </p:spTree>
    <p:extLst>
      <p:ext uri="{BB962C8B-B14F-4D97-AF65-F5344CB8AC3E}">
        <p14:creationId xmlns:p14="http://schemas.microsoft.com/office/powerpoint/2010/main" val="2108525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マクロな出力が揺らぐ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細胞内</a:t>
            </a:r>
            <a:r>
              <a:rPr lang="ja-JP" altLang="en-US" dirty="0"/>
              <a:t>の分子の</a:t>
            </a:r>
            <a:r>
              <a:rPr lang="ja-JP" altLang="en-US" dirty="0" smtClean="0"/>
              <a:t>コピー数は少数</a:t>
            </a:r>
            <a:endParaRPr lang="en-US" altLang="ja-JP" dirty="0" smtClean="0"/>
          </a:p>
          <a:p>
            <a:pPr marL="0" indent="0">
              <a:buNone/>
            </a:pPr>
            <a:r>
              <a:rPr lang="ja-JP" altLang="en-US" dirty="0" smtClean="0"/>
              <a:t>分子数</a:t>
            </a:r>
            <a:r>
              <a:rPr lang="ja-JP" altLang="en-US" dirty="0"/>
              <a:t>揺らぎ</a:t>
            </a:r>
            <a:r>
              <a:rPr lang="ja-JP" altLang="en-US" dirty="0" smtClean="0"/>
              <a:t>も無視できない</a:t>
            </a:r>
            <a:endParaRPr lang="en-US" altLang="ja-JP" dirty="0"/>
          </a:p>
          <a:p>
            <a:endParaRPr lang="en-US" altLang="ja-JP" dirty="0" smtClean="0"/>
          </a:p>
          <a:p>
            <a:endParaRPr kumimoji="1" lang="ja-JP" altLang="en-US" dirty="0"/>
          </a:p>
        </p:txBody>
      </p:sp>
      <p:pic>
        <p:nvPicPr>
          <p:cNvPr id="4" name="図 3"/>
          <p:cNvPicPr>
            <a:picLocks noChangeAspect="1"/>
          </p:cNvPicPr>
          <p:nvPr/>
        </p:nvPicPr>
        <p:blipFill>
          <a:blip r:embed="rId3"/>
          <a:stretch>
            <a:fillRect/>
          </a:stretch>
        </p:blipFill>
        <p:spPr>
          <a:xfrm>
            <a:off x="2616471" y="2810933"/>
            <a:ext cx="6527529" cy="4047067"/>
          </a:xfrm>
          <a:prstGeom prst="rect">
            <a:avLst/>
          </a:prstGeom>
        </p:spPr>
      </p:pic>
    </p:spTree>
    <p:extLst>
      <p:ext uri="{BB962C8B-B14F-4D97-AF65-F5344CB8AC3E}">
        <p14:creationId xmlns:p14="http://schemas.microsoft.com/office/powerpoint/2010/main" val="2480821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実際の実験</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lang="ja-JP" altLang="en-US" dirty="0" smtClean="0"/>
              <a:t>得られるデータ</a:t>
            </a:r>
            <a:endParaRPr kumimoji="1" lang="en-US" altLang="ja-JP" dirty="0" smtClean="0"/>
          </a:p>
          <a:p>
            <a:r>
              <a:rPr lang="ja-JP" altLang="en-US" dirty="0" smtClean="0"/>
              <a:t>飢餓条件後の細胞の重心運動軌跡</a:t>
            </a:r>
            <a:r>
              <a:rPr lang="en-US" altLang="ja-JP" dirty="0" smtClean="0"/>
              <a:t>(1um/3min</a:t>
            </a:r>
            <a:r>
              <a:rPr lang="ja-JP" altLang="en-US" dirty="0" smtClean="0"/>
              <a:t>の分解能</a:t>
            </a:r>
            <a:r>
              <a:rPr lang="en-US" altLang="ja-JP" dirty="0" smtClean="0"/>
              <a:t>)</a:t>
            </a:r>
          </a:p>
          <a:p>
            <a:pPr marL="0" indent="0">
              <a:buNone/>
            </a:pPr>
            <a:endParaRPr lang="en-US" altLang="ja-JP" dirty="0"/>
          </a:p>
          <a:p>
            <a:pPr marL="0" indent="0">
              <a:buNone/>
            </a:pPr>
            <a:r>
              <a:rPr kumimoji="1" lang="ja-JP" altLang="en-US" dirty="0" smtClean="0"/>
              <a:t>やる</a:t>
            </a:r>
            <a:r>
              <a:rPr lang="ja-JP" altLang="en-US" dirty="0" smtClean="0"/>
              <a:t>こ</a:t>
            </a:r>
            <a:r>
              <a:rPr kumimoji="1" lang="ja-JP" altLang="en-US" dirty="0" smtClean="0"/>
              <a:t>と</a:t>
            </a:r>
            <a:endParaRPr kumimoji="1" lang="en-US" altLang="ja-JP" dirty="0" smtClean="0"/>
          </a:p>
          <a:p>
            <a:r>
              <a:rPr lang="en-US" altLang="ja-JP" dirty="0" smtClean="0"/>
              <a:t>(</a:t>
            </a:r>
            <a:r>
              <a:rPr lang="ja-JP" altLang="en-US" dirty="0" smtClean="0"/>
              <a:t>多細胞間</a:t>
            </a:r>
            <a:r>
              <a:rPr lang="en-US" altLang="ja-JP" dirty="0" smtClean="0"/>
              <a:t>)</a:t>
            </a:r>
            <a:r>
              <a:rPr lang="ja-JP" altLang="en-US" dirty="0" smtClean="0"/>
              <a:t>統計解析：</a:t>
            </a:r>
            <a:r>
              <a:rPr lang="ja-JP" altLang="en-US" dirty="0"/>
              <a:t>細胞運動の統計力学的考察</a:t>
            </a:r>
            <a:endParaRPr lang="en-US" altLang="ja-JP" dirty="0" smtClean="0"/>
          </a:p>
          <a:p>
            <a:r>
              <a:rPr lang="en-US" altLang="ja-JP" dirty="0" smtClean="0"/>
              <a:t>(</a:t>
            </a:r>
            <a:r>
              <a:rPr lang="ja-JP" altLang="en-US" dirty="0" smtClean="0"/>
              <a:t>１細胞内</a:t>
            </a:r>
            <a:r>
              <a:rPr lang="en-US" altLang="ja-JP" dirty="0" smtClean="0"/>
              <a:t>)</a:t>
            </a:r>
            <a:r>
              <a:rPr lang="ja-JP" altLang="en-US" dirty="0" smtClean="0"/>
              <a:t>時系列解析：重心</a:t>
            </a:r>
            <a:r>
              <a:rPr lang="ja-JP" altLang="en-US" dirty="0"/>
              <a:t>運動の粗視化された動力学モデル（ランジュバン方程式型の</a:t>
            </a:r>
            <a:r>
              <a:rPr lang="ja-JP" altLang="en-US" dirty="0" smtClean="0"/>
              <a:t>記述？）の</a:t>
            </a:r>
            <a:r>
              <a:rPr lang="ja-JP" altLang="en-US" dirty="0"/>
              <a:t>同定</a:t>
            </a:r>
            <a:endParaRPr kumimoji="1" lang="ja-JP" altLang="en-US" dirty="0"/>
          </a:p>
        </p:txBody>
      </p:sp>
      <p:sp>
        <p:nvSpPr>
          <p:cNvPr id="4" name="テキスト ボックス 3"/>
          <p:cNvSpPr txBox="1"/>
          <p:nvPr/>
        </p:nvSpPr>
        <p:spPr>
          <a:xfrm>
            <a:off x="0" y="5802578"/>
            <a:ext cx="1185541" cy="369332"/>
          </a:xfrm>
          <a:prstGeom prst="rect">
            <a:avLst/>
          </a:prstGeom>
          <a:noFill/>
        </p:spPr>
        <p:txBody>
          <a:bodyPr wrap="none" rtlCol="0">
            <a:spAutoFit/>
          </a:bodyPr>
          <a:lstStyle/>
          <a:p>
            <a:r>
              <a:rPr kumimoji="1" lang="ja-JP" altLang="en-US" dirty="0" smtClean="0"/>
              <a:t>まずこっち</a:t>
            </a:r>
            <a:endParaRPr kumimoji="1" lang="ja-JP" altLang="en-US" dirty="0"/>
          </a:p>
        </p:txBody>
      </p:sp>
      <p:cxnSp>
        <p:nvCxnSpPr>
          <p:cNvPr id="5" name="直線矢印コネクタ 4"/>
          <p:cNvCxnSpPr/>
          <p:nvPr/>
        </p:nvCxnSpPr>
        <p:spPr>
          <a:xfrm flipV="1">
            <a:off x="491066" y="5187422"/>
            <a:ext cx="389467" cy="6151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2427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未来は予測できるか</a:t>
            </a:r>
            <a:endParaRPr kumimoji="1" lang="ja-JP" altLang="en-US" dirty="0"/>
          </a:p>
        </p:txBody>
      </p:sp>
      <p:pic>
        <p:nvPicPr>
          <p:cNvPr id="4" name="図 3"/>
          <p:cNvPicPr>
            <a:picLocks noChangeAspect="1"/>
          </p:cNvPicPr>
          <p:nvPr/>
        </p:nvPicPr>
        <p:blipFill>
          <a:blip r:embed="rId3"/>
          <a:stretch>
            <a:fillRect/>
          </a:stretch>
        </p:blipFill>
        <p:spPr>
          <a:xfrm>
            <a:off x="215725" y="4233332"/>
            <a:ext cx="1772765" cy="2548026"/>
          </a:xfrm>
          <a:prstGeom prst="rect">
            <a:avLst/>
          </a:prstGeom>
        </p:spPr>
      </p:pic>
      <p:sp>
        <p:nvSpPr>
          <p:cNvPr id="5" name="テキスト ボックス 4"/>
          <p:cNvSpPr txBox="1"/>
          <p:nvPr/>
        </p:nvSpPr>
        <p:spPr>
          <a:xfrm>
            <a:off x="5238189" y="1417638"/>
            <a:ext cx="5319624" cy="461665"/>
          </a:xfrm>
          <a:prstGeom prst="rect">
            <a:avLst/>
          </a:prstGeom>
          <a:noFill/>
        </p:spPr>
        <p:txBody>
          <a:bodyPr wrap="square" rtlCol="0">
            <a:spAutoFit/>
          </a:bodyPr>
          <a:lstStyle/>
          <a:p>
            <a:r>
              <a:rPr kumimoji="1" lang="ja-JP" altLang="en-US" sz="2400" dirty="0" smtClean="0"/>
              <a:t>法則があっても</a:t>
            </a:r>
            <a:r>
              <a:rPr kumimoji="1" lang="ja-JP" altLang="en-US" sz="2400" dirty="0" smtClean="0">
                <a:solidFill>
                  <a:srgbClr val="FF0000"/>
                </a:solidFill>
              </a:rPr>
              <a:t>予測</a:t>
            </a:r>
            <a:r>
              <a:rPr kumimoji="1" lang="ja-JP" altLang="en-US" sz="2400" dirty="0">
                <a:solidFill>
                  <a:srgbClr val="FF0000"/>
                </a:solidFill>
              </a:rPr>
              <a:t>不能</a:t>
            </a:r>
          </a:p>
        </p:txBody>
      </p:sp>
      <p:sp>
        <p:nvSpPr>
          <p:cNvPr id="7" name="テキスト ボックス 6"/>
          <p:cNvSpPr txBox="1"/>
          <p:nvPr/>
        </p:nvSpPr>
        <p:spPr>
          <a:xfrm>
            <a:off x="135466" y="1419212"/>
            <a:ext cx="4506873" cy="461665"/>
          </a:xfrm>
          <a:prstGeom prst="rect">
            <a:avLst/>
          </a:prstGeom>
          <a:noFill/>
        </p:spPr>
        <p:txBody>
          <a:bodyPr wrap="square" rtlCol="0">
            <a:spAutoFit/>
          </a:bodyPr>
          <a:lstStyle/>
          <a:p>
            <a:r>
              <a:rPr kumimoji="1" lang="ja-JP" altLang="en-US" sz="2400" dirty="0" smtClean="0"/>
              <a:t>法則に支配され予測可能？</a:t>
            </a:r>
            <a:endParaRPr kumimoji="1" lang="ja-JP" altLang="en-US" sz="2400" dirty="0"/>
          </a:p>
        </p:txBody>
      </p:sp>
      <p:pic>
        <p:nvPicPr>
          <p:cNvPr id="8" name="図 7"/>
          <p:cNvPicPr>
            <a:picLocks noChangeAspect="1"/>
          </p:cNvPicPr>
          <p:nvPr/>
        </p:nvPicPr>
        <p:blipFill>
          <a:blip r:embed="rId4"/>
          <a:stretch>
            <a:fillRect/>
          </a:stretch>
        </p:blipFill>
        <p:spPr>
          <a:xfrm>
            <a:off x="135465" y="1880878"/>
            <a:ext cx="4884029" cy="2352455"/>
          </a:xfrm>
          <a:prstGeom prst="rect">
            <a:avLst/>
          </a:prstGeom>
        </p:spPr>
      </p:pic>
      <p:sp>
        <p:nvSpPr>
          <p:cNvPr id="6" name="右矢印 5"/>
          <p:cNvSpPr/>
          <p:nvPr/>
        </p:nvSpPr>
        <p:spPr>
          <a:xfrm>
            <a:off x="4345310" y="3640678"/>
            <a:ext cx="1074557" cy="1933349"/>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5"/>
          <a:stretch>
            <a:fillRect/>
          </a:stretch>
        </p:blipFill>
        <p:spPr>
          <a:xfrm>
            <a:off x="2073156" y="4233332"/>
            <a:ext cx="1844153" cy="2624667"/>
          </a:xfrm>
          <a:prstGeom prst="rect">
            <a:avLst/>
          </a:prstGeom>
        </p:spPr>
      </p:pic>
      <p:pic>
        <p:nvPicPr>
          <p:cNvPr id="11" name="図 10"/>
          <p:cNvPicPr>
            <a:picLocks noChangeAspect="1"/>
          </p:cNvPicPr>
          <p:nvPr/>
        </p:nvPicPr>
        <p:blipFill>
          <a:blip r:embed="rId6"/>
          <a:stretch>
            <a:fillRect/>
          </a:stretch>
        </p:blipFill>
        <p:spPr>
          <a:xfrm>
            <a:off x="5419866" y="1992995"/>
            <a:ext cx="3466921" cy="2240337"/>
          </a:xfrm>
          <a:prstGeom prst="rect">
            <a:avLst/>
          </a:prstGeom>
        </p:spPr>
      </p:pic>
      <p:pic>
        <p:nvPicPr>
          <p:cNvPr id="12" name="図 11"/>
          <p:cNvPicPr>
            <a:picLocks noChangeAspect="1"/>
          </p:cNvPicPr>
          <p:nvPr/>
        </p:nvPicPr>
        <p:blipFill>
          <a:blip r:embed="rId7"/>
          <a:stretch>
            <a:fillRect/>
          </a:stretch>
        </p:blipFill>
        <p:spPr>
          <a:xfrm>
            <a:off x="5419867" y="4233333"/>
            <a:ext cx="3724133" cy="2624667"/>
          </a:xfrm>
          <a:prstGeom prst="rect">
            <a:avLst/>
          </a:prstGeom>
        </p:spPr>
      </p:pic>
    </p:spTree>
    <p:extLst>
      <p:ext uri="{BB962C8B-B14F-4D97-AF65-F5344CB8AC3E}">
        <p14:creationId xmlns:p14="http://schemas.microsoft.com/office/powerpoint/2010/main" val="321067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0" y="0"/>
            <a:ext cx="9144000" cy="6858000"/>
          </a:xfrm>
          <a:prstGeom prst="rect">
            <a:avLst/>
          </a:prstGeom>
        </p:spPr>
      </p:pic>
      <p:sp>
        <p:nvSpPr>
          <p:cNvPr id="5" name="テキスト ボックス 4"/>
          <p:cNvSpPr txBox="1"/>
          <p:nvPr/>
        </p:nvSpPr>
        <p:spPr>
          <a:xfrm>
            <a:off x="5837123" y="817473"/>
            <a:ext cx="3306877" cy="1200329"/>
          </a:xfrm>
          <a:prstGeom prst="rect">
            <a:avLst/>
          </a:prstGeom>
          <a:noFill/>
        </p:spPr>
        <p:txBody>
          <a:bodyPr wrap="none" rtlCol="0">
            <a:spAutoFit/>
          </a:bodyPr>
          <a:lstStyle/>
          <a:p>
            <a:r>
              <a:rPr kumimoji="1" lang="en-US" altLang="ja-JP" dirty="0"/>
              <a:t>Path Tortuosity </a:t>
            </a:r>
            <a:endParaRPr kumimoji="1" lang="en-US" altLang="ja-JP" dirty="0" smtClean="0"/>
          </a:p>
          <a:p>
            <a:r>
              <a:rPr kumimoji="1" lang="en-US" altLang="ja-JP" dirty="0" smtClean="0"/>
              <a:t>and </a:t>
            </a:r>
            <a:r>
              <a:rPr kumimoji="1" lang="en-US" altLang="ja-JP" dirty="0"/>
              <a:t>the Permeability of Roads </a:t>
            </a:r>
            <a:endParaRPr kumimoji="1" lang="en-US" altLang="ja-JP" dirty="0" smtClean="0"/>
          </a:p>
          <a:p>
            <a:r>
              <a:rPr kumimoji="1" lang="en-US" altLang="ja-JP" dirty="0" smtClean="0"/>
              <a:t>and </a:t>
            </a:r>
            <a:r>
              <a:rPr kumimoji="1" lang="en-US" altLang="ja-JP" dirty="0"/>
              <a:t>Trails to Wolf Movement </a:t>
            </a:r>
            <a:endParaRPr kumimoji="1" lang="en-US" altLang="ja-JP" dirty="0" smtClean="0"/>
          </a:p>
          <a:p>
            <a:r>
              <a:rPr kumimoji="1" lang="en-US" altLang="ja-JP" dirty="0" smtClean="0"/>
              <a:t>Jesse Whittington</a:t>
            </a:r>
            <a:r>
              <a:rPr kumimoji="1" lang="ja-JP" altLang="en-US" dirty="0" smtClean="0"/>
              <a:t>　</a:t>
            </a:r>
            <a:r>
              <a:rPr kumimoji="1" lang="en-US" altLang="ja-JP" dirty="0" err="1" smtClean="0"/>
              <a:t>et.al</a:t>
            </a:r>
            <a:r>
              <a:rPr kumimoji="1" lang="en-US" altLang="ja-JP" dirty="0" smtClean="0"/>
              <a:t>.</a:t>
            </a:r>
            <a:r>
              <a:rPr kumimoji="1" lang="ja-JP" altLang="en-US" dirty="0" smtClean="0"/>
              <a:t>より引用</a:t>
            </a:r>
            <a:endParaRPr kumimoji="1" lang="ja-JP" altLang="en-US" dirty="0"/>
          </a:p>
        </p:txBody>
      </p:sp>
    </p:spTree>
    <p:extLst>
      <p:ext uri="{BB962C8B-B14F-4D97-AF65-F5344CB8AC3E}">
        <p14:creationId xmlns:p14="http://schemas.microsoft.com/office/powerpoint/2010/main" val="188449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興味：細胞</a:t>
            </a:r>
            <a:r>
              <a:rPr lang="ja-JP" altLang="en-US" dirty="0"/>
              <a:t>の情報処理過程</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lang="ja-JP" altLang="en-US" dirty="0" smtClean="0"/>
              <a:t>細胞の運動解析の切り口は？</a:t>
            </a:r>
            <a:endParaRPr lang="en-US" altLang="ja-JP" dirty="0" smtClean="0"/>
          </a:p>
          <a:p>
            <a:endParaRPr lang="en-US" altLang="ja-JP" dirty="0"/>
          </a:p>
          <a:p>
            <a:r>
              <a:rPr lang="ja-JP" altLang="en-US" dirty="0" smtClean="0"/>
              <a:t>細胞</a:t>
            </a:r>
            <a:r>
              <a:rPr lang="ja-JP" altLang="en-US" u="sng" dirty="0" smtClean="0"/>
              <a:t>内部</a:t>
            </a:r>
            <a:r>
              <a:rPr lang="ja-JP" altLang="en-US" dirty="0" smtClean="0"/>
              <a:t>の</a:t>
            </a:r>
            <a:r>
              <a:rPr lang="ja-JP" altLang="en-US" dirty="0"/>
              <a:t>自発</a:t>
            </a:r>
            <a:r>
              <a:rPr lang="ja-JP" altLang="en-US" dirty="0" smtClean="0"/>
              <a:t>運動</a:t>
            </a:r>
            <a:endParaRPr lang="en-US" altLang="ja-JP" dirty="0" smtClean="0"/>
          </a:p>
          <a:p>
            <a:r>
              <a:rPr lang="ja-JP" altLang="en-US" dirty="0" smtClean="0"/>
              <a:t>形態変化</a:t>
            </a:r>
            <a:endParaRPr lang="en-US" altLang="ja-JP" dirty="0" smtClean="0"/>
          </a:p>
          <a:p>
            <a:pPr marL="0" indent="0">
              <a:buNone/>
            </a:pPr>
            <a:r>
              <a:rPr lang="ja-JP" altLang="en-US" dirty="0" smtClean="0"/>
              <a:t>を</a:t>
            </a:r>
            <a:r>
              <a:rPr lang="ja-JP" altLang="en-US" dirty="0"/>
              <a:t>きちんと</a:t>
            </a:r>
            <a:r>
              <a:rPr lang="ja-JP" altLang="en-US" dirty="0" smtClean="0"/>
              <a:t>定量化！</a:t>
            </a:r>
            <a:endParaRPr lang="en-US" altLang="ja-JP" dirty="0" smtClean="0"/>
          </a:p>
          <a:p>
            <a:pPr marL="0" indent="0">
              <a:buNone/>
            </a:pPr>
            <a:r>
              <a:rPr lang="ja-JP" altLang="en-US" dirty="0" smtClean="0"/>
              <a:t>その</a:t>
            </a:r>
            <a:r>
              <a:rPr lang="ja-JP" altLang="en-US" dirty="0"/>
              <a:t>上</a:t>
            </a:r>
            <a:r>
              <a:rPr lang="ja-JP" altLang="en-US" dirty="0" smtClean="0"/>
              <a:t>で、</a:t>
            </a:r>
            <a:r>
              <a:rPr lang="ja-JP" altLang="en-US" u="sng" dirty="0" smtClean="0"/>
              <a:t>外部</a:t>
            </a:r>
            <a:r>
              <a:rPr lang="ja-JP" altLang="en-US" dirty="0"/>
              <a:t>シグナルに対する細胞の走性応答を</a:t>
            </a:r>
            <a:r>
              <a:rPr lang="ja-JP" altLang="en-US" dirty="0" smtClean="0"/>
              <a:t>議論したい</a:t>
            </a:r>
            <a:endParaRPr lang="en-US" altLang="ja-JP" dirty="0" smtClean="0"/>
          </a:p>
          <a:p>
            <a:pPr marL="0" indent="0">
              <a:buNone/>
            </a:pPr>
            <a:r>
              <a:rPr lang="ja-JP" altLang="en-US" dirty="0" smtClean="0"/>
              <a:t>（</a:t>
            </a:r>
            <a:r>
              <a:rPr kumimoji="1" lang="ja-JP" altLang="en-US" dirty="0" smtClean="0"/>
              <a:t>目標：</a:t>
            </a:r>
            <a:r>
              <a:rPr lang="ja-JP" altLang="en-US" dirty="0" smtClean="0"/>
              <a:t>細胞間揺らぎ</a:t>
            </a:r>
            <a:r>
              <a:rPr lang="ja-JP" altLang="en-US" dirty="0"/>
              <a:t>と</a:t>
            </a:r>
            <a:r>
              <a:rPr lang="ja-JP" altLang="en-US" u="sng" dirty="0"/>
              <a:t>細胞内揺らぎ</a:t>
            </a:r>
            <a:r>
              <a:rPr lang="ja-JP" altLang="en-US" dirty="0"/>
              <a:t>の</a:t>
            </a:r>
            <a:r>
              <a:rPr lang="ja-JP" altLang="en-US" dirty="0" smtClean="0"/>
              <a:t>関係）</a:t>
            </a:r>
            <a:endParaRPr kumimoji="1" lang="ja-JP" altLang="en-US" dirty="0"/>
          </a:p>
        </p:txBody>
      </p:sp>
      <p:sp>
        <p:nvSpPr>
          <p:cNvPr id="4" name="テキスト ボックス 3"/>
          <p:cNvSpPr txBox="1"/>
          <p:nvPr/>
        </p:nvSpPr>
        <p:spPr>
          <a:xfrm>
            <a:off x="4436533" y="6333067"/>
            <a:ext cx="1185541" cy="369332"/>
          </a:xfrm>
          <a:prstGeom prst="rect">
            <a:avLst/>
          </a:prstGeom>
          <a:noFill/>
        </p:spPr>
        <p:txBody>
          <a:bodyPr wrap="none" rtlCol="0">
            <a:spAutoFit/>
          </a:bodyPr>
          <a:lstStyle/>
          <a:p>
            <a:r>
              <a:rPr kumimoji="1" lang="ja-JP" altLang="en-US" dirty="0" smtClean="0"/>
              <a:t>まずこっち</a:t>
            </a:r>
            <a:endParaRPr kumimoji="1" lang="ja-JP" altLang="en-US" dirty="0"/>
          </a:p>
        </p:txBody>
      </p:sp>
      <p:cxnSp>
        <p:nvCxnSpPr>
          <p:cNvPr id="5" name="直線矢印コネクタ 4"/>
          <p:cNvCxnSpPr/>
          <p:nvPr/>
        </p:nvCxnSpPr>
        <p:spPr>
          <a:xfrm flipV="1">
            <a:off x="4927599" y="5717911"/>
            <a:ext cx="0" cy="6151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5893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MSD</a:t>
            </a:r>
            <a:endParaRPr kumimoji="1" lang="ja-JP" altLang="en-US" dirty="0"/>
          </a:p>
        </p:txBody>
      </p:sp>
      <p:pic>
        <p:nvPicPr>
          <p:cNvPr id="5" name="図 4"/>
          <p:cNvPicPr>
            <a:picLocks noChangeAspect="1"/>
          </p:cNvPicPr>
          <p:nvPr/>
        </p:nvPicPr>
        <p:blipFill rotWithShape="1">
          <a:blip r:embed="rId2"/>
          <a:srcRect t="19144"/>
          <a:stretch/>
        </p:blipFill>
        <p:spPr>
          <a:xfrm>
            <a:off x="1" y="1365283"/>
            <a:ext cx="9144000" cy="5492718"/>
          </a:xfrm>
          <a:prstGeom prst="rect">
            <a:avLst/>
          </a:prstGeom>
        </p:spPr>
      </p:pic>
    </p:spTree>
    <p:extLst>
      <p:ext uri="{BB962C8B-B14F-4D97-AF65-F5344CB8AC3E}">
        <p14:creationId xmlns:p14="http://schemas.microsoft.com/office/powerpoint/2010/main" val="311929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0" y="21169"/>
            <a:ext cx="9144000" cy="5634567"/>
          </a:xfrm>
          <a:prstGeom prst="rect">
            <a:avLst/>
          </a:prstGeom>
        </p:spPr>
      </p:pic>
      <p:sp>
        <p:nvSpPr>
          <p:cNvPr id="5" name="テキスト ボックス 4"/>
          <p:cNvSpPr txBox="1"/>
          <p:nvPr/>
        </p:nvSpPr>
        <p:spPr>
          <a:xfrm>
            <a:off x="0" y="5699038"/>
            <a:ext cx="9144000" cy="1200329"/>
          </a:xfrm>
          <a:prstGeom prst="rect">
            <a:avLst/>
          </a:prstGeom>
          <a:noFill/>
        </p:spPr>
        <p:txBody>
          <a:bodyPr wrap="square" rtlCol="0">
            <a:spAutoFit/>
          </a:bodyPr>
          <a:lstStyle/>
          <a:p>
            <a:r>
              <a:rPr kumimoji="1" lang="ja-JP" altLang="en-US" dirty="0"/>
              <a:t>異常拡散</a:t>
            </a:r>
            <a:br>
              <a:rPr kumimoji="1" lang="ja-JP" altLang="en-US" dirty="0"/>
            </a:br>
            <a:r>
              <a:rPr kumimoji="1" lang="en-US" altLang="ja-JP" dirty="0"/>
              <a:t>Anomalous </a:t>
            </a:r>
            <a:r>
              <a:rPr kumimoji="1" lang="en-US" altLang="ja-JP" dirty="0" smtClean="0"/>
              <a:t>Diffusion</a:t>
            </a:r>
            <a:r>
              <a:rPr kumimoji="1" lang="ja-JP" altLang="en-US" dirty="0" smtClean="0"/>
              <a:t>と</a:t>
            </a:r>
            <a:r>
              <a:rPr kumimoji="1" lang="ja-JP" altLang="en-US" dirty="0"/>
              <a:t>いう言葉を直訳した</a:t>
            </a:r>
            <a:r>
              <a:rPr kumimoji="1" lang="ja-JP" altLang="en-US" dirty="0" smtClean="0"/>
              <a:t>日</a:t>
            </a:r>
            <a:r>
              <a:rPr lang="ja-JP" altLang="en-US" dirty="0" smtClean="0"/>
              <a:t>本語</a:t>
            </a:r>
            <a:r>
              <a:rPr lang="ja-JP" altLang="en-US" dirty="0"/>
              <a:t>。必ずしも「異常現象」が起きているという意味ではなく、拡散係数が</a:t>
            </a:r>
            <a:r>
              <a:rPr lang="ja-JP" altLang="en-US" dirty="0" smtClean="0"/>
              <a:t>、拡散する</a:t>
            </a:r>
            <a:r>
              <a:rPr lang="ja-JP" altLang="en-US" dirty="0"/>
              <a:t>分子の移動距離や移動時間によって変化</a:t>
            </a:r>
            <a:r>
              <a:rPr lang="ja-JP" altLang="en-US" dirty="0" smtClean="0"/>
              <a:t>する</a:t>
            </a:r>
            <a:r>
              <a:rPr lang="ja-JP" altLang="en-US" dirty="0" smtClean="0"/>
              <a:t>（</a:t>
            </a:r>
            <a:r>
              <a:rPr kumimoji="1" lang="ja-JP" altLang="en-US" dirty="0"/>
              <a:t>観測時間の領域で</a:t>
            </a:r>
            <a:r>
              <a:rPr kumimoji="1" lang="ja-JP" altLang="en-US" dirty="0" smtClean="0"/>
              <a:t>べき乗的</a:t>
            </a:r>
            <a:r>
              <a:rPr kumimoji="1" lang="ja-JP" altLang="en-US" dirty="0"/>
              <a:t>に減少する</a:t>
            </a:r>
            <a:r>
              <a:rPr lang="ja-JP" altLang="en-US" dirty="0" smtClean="0"/>
              <a:t>）</a:t>
            </a:r>
            <a:r>
              <a:rPr lang="ja-JP" altLang="en-US" dirty="0" smtClean="0"/>
              <a:t>関数</a:t>
            </a:r>
            <a:r>
              <a:rPr lang="ja-JP" altLang="en-US" dirty="0"/>
              <a:t>になってしまうという</a:t>
            </a:r>
            <a:r>
              <a:rPr lang="ja-JP" altLang="en-US" dirty="0" smtClean="0"/>
              <a:t>意味で用いる</a:t>
            </a:r>
            <a:endParaRPr lang="ja-JP" altLang="en-US" dirty="0"/>
          </a:p>
        </p:txBody>
      </p:sp>
      <p:pic>
        <p:nvPicPr>
          <p:cNvPr id="6" name="図 5"/>
          <p:cNvPicPr>
            <a:picLocks noChangeAspect="1"/>
          </p:cNvPicPr>
          <p:nvPr/>
        </p:nvPicPr>
        <p:blipFill>
          <a:blip r:embed="rId4"/>
          <a:stretch>
            <a:fillRect/>
          </a:stretch>
        </p:blipFill>
        <p:spPr>
          <a:xfrm>
            <a:off x="-2847515" y="-880534"/>
            <a:ext cx="3931248" cy="2601977"/>
          </a:xfrm>
          <a:prstGeom prst="rect">
            <a:avLst/>
          </a:prstGeom>
        </p:spPr>
      </p:pic>
    </p:spTree>
    <p:extLst>
      <p:ext uri="{BB962C8B-B14F-4D97-AF65-F5344CB8AC3E}">
        <p14:creationId xmlns:p14="http://schemas.microsoft.com/office/powerpoint/2010/main" val="3772646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127000"/>
            <a:ext cx="9144000" cy="6601146"/>
          </a:xfrm>
          <a:prstGeom prst="rect">
            <a:avLst/>
          </a:prstGeom>
        </p:spPr>
      </p:pic>
    </p:spTree>
    <p:extLst>
      <p:ext uri="{BB962C8B-B14F-4D97-AF65-F5344CB8AC3E}">
        <p14:creationId xmlns:p14="http://schemas.microsoft.com/office/powerpoint/2010/main" val="200025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228600" y="0"/>
            <a:ext cx="8662737" cy="6858000"/>
          </a:xfrm>
          <a:prstGeom prst="rect">
            <a:avLst/>
          </a:prstGeom>
        </p:spPr>
      </p:pic>
    </p:spTree>
    <p:extLst>
      <p:ext uri="{BB962C8B-B14F-4D97-AF65-F5344CB8AC3E}">
        <p14:creationId xmlns:p14="http://schemas.microsoft.com/office/powerpoint/2010/main" val="3047143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57200" y="545571"/>
            <a:ext cx="6997700" cy="6011240"/>
          </a:xfrm>
          <a:prstGeom prst="rect">
            <a:avLst/>
          </a:prstGeom>
        </p:spPr>
      </p:pic>
    </p:spTree>
    <p:extLst>
      <p:ext uri="{BB962C8B-B14F-4D97-AF65-F5344CB8AC3E}">
        <p14:creationId xmlns:p14="http://schemas.microsoft.com/office/powerpoint/2010/main" val="1144752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エルゴード性</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en-US" altLang="ja-JP" dirty="0" smtClean="0"/>
              <a:t>Newton</a:t>
            </a:r>
            <a:r>
              <a:rPr lang="ja-JP" altLang="en-US" dirty="0"/>
              <a:t>の運動方程式に従って動く多数の粒子が集まっている系において平衡状態を保証する</a:t>
            </a:r>
            <a:r>
              <a:rPr lang="ja-JP" altLang="en-US" dirty="0" smtClean="0"/>
              <a:t>概念</a:t>
            </a:r>
            <a:endParaRPr lang="en-US" altLang="ja-JP" dirty="0" smtClean="0"/>
          </a:p>
          <a:p>
            <a:r>
              <a:rPr lang="ja-JP" altLang="en-US" dirty="0" smtClean="0"/>
              <a:t>長時間</a:t>
            </a:r>
            <a:r>
              <a:rPr lang="ja-JP" altLang="en-US" dirty="0"/>
              <a:t>平均量が一定値に収束</a:t>
            </a:r>
            <a:r>
              <a:rPr lang="ja-JP" altLang="en-US" dirty="0" smtClean="0"/>
              <a:t>し、その</a:t>
            </a:r>
            <a:r>
              <a:rPr lang="ja-JP" altLang="en-US" dirty="0"/>
              <a:t>値は平衡状態ではユニークである事を</a:t>
            </a:r>
            <a:r>
              <a:rPr lang="ja-JP" altLang="en-US" dirty="0" smtClean="0"/>
              <a:t>主張．</a:t>
            </a:r>
            <a:endParaRPr lang="en-US" altLang="ja-JP" dirty="0" smtClean="0"/>
          </a:p>
          <a:p>
            <a:pPr marL="0" indent="0">
              <a:buNone/>
            </a:pPr>
            <a:endParaRPr lang="en-US" altLang="ja-JP" dirty="0"/>
          </a:p>
          <a:p>
            <a:pPr marL="0" indent="0">
              <a:buNone/>
            </a:pPr>
            <a:r>
              <a:rPr lang="ja-JP" altLang="en-US" dirty="0" smtClean="0"/>
              <a:t>しかし、</a:t>
            </a:r>
            <a:r>
              <a:rPr lang="ja-JP" altLang="en-US" dirty="0" smtClean="0">
                <a:solidFill>
                  <a:srgbClr val="FF0000"/>
                </a:solidFill>
              </a:rPr>
              <a:t>平衡</a:t>
            </a:r>
            <a:r>
              <a:rPr lang="ja-JP" altLang="en-US" dirty="0">
                <a:solidFill>
                  <a:srgbClr val="FF0000"/>
                </a:solidFill>
              </a:rPr>
              <a:t>への緩和</a:t>
            </a:r>
            <a:r>
              <a:rPr lang="ja-JP" altLang="en-US" dirty="0" smtClean="0">
                <a:solidFill>
                  <a:srgbClr val="FF0000"/>
                </a:solidFill>
              </a:rPr>
              <a:t>時間＞観測時間</a:t>
            </a:r>
            <a:r>
              <a:rPr lang="ja-JP" altLang="en-US" dirty="0" smtClean="0"/>
              <a:t>の場合、エルゴード性</a:t>
            </a:r>
            <a:r>
              <a:rPr lang="ja-JP" altLang="en-US" dirty="0"/>
              <a:t>が破れる</a:t>
            </a:r>
            <a:r>
              <a:rPr lang="ja-JP" altLang="en-US" dirty="0" smtClean="0"/>
              <a:t>可能性あり！</a:t>
            </a:r>
            <a:endParaRPr lang="en-US" altLang="ja-JP" dirty="0" smtClean="0"/>
          </a:p>
          <a:p>
            <a:pPr marL="0" indent="0">
              <a:buNone/>
            </a:pPr>
            <a:endParaRPr lang="en-US" altLang="ja-JP" dirty="0" smtClean="0"/>
          </a:p>
          <a:p>
            <a:pPr marL="0" indent="0">
              <a:buNone/>
            </a:pPr>
            <a:r>
              <a:rPr lang="en-US" altLang="ja-JP" dirty="0" smtClean="0"/>
              <a:t>⇨</a:t>
            </a:r>
            <a:r>
              <a:rPr lang="ja-JP" altLang="en-US" dirty="0" smtClean="0"/>
              <a:t>「長</a:t>
            </a:r>
            <a:r>
              <a:rPr lang="ja-JP" altLang="en-US" dirty="0" smtClean="0">
                <a:solidFill>
                  <a:srgbClr val="FF0000"/>
                </a:solidFill>
              </a:rPr>
              <a:t>時間</a:t>
            </a:r>
            <a:r>
              <a:rPr lang="ja-JP" altLang="en-US" dirty="0"/>
              <a:t>平均で定義された平均</a:t>
            </a:r>
            <a:r>
              <a:rPr lang="en-US" altLang="ja-JP" dirty="0"/>
              <a:t>2</a:t>
            </a:r>
            <a:r>
              <a:rPr lang="ja-JP" altLang="en-US" dirty="0"/>
              <a:t>乗</a:t>
            </a:r>
            <a:r>
              <a:rPr lang="ja-JP" altLang="en-US" dirty="0" smtClean="0"/>
              <a:t>変位</a:t>
            </a:r>
            <a:r>
              <a:rPr lang="en-US" altLang="ja-JP" dirty="0"/>
              <a:t>TASD</a:t>
            </a:r>
            <a:r>
              <a:rPr lang="ja-JP" altLang="en-US" dirty="0" smtClean="0"/>
              <a:t>を調べる」、これが１細胞でやるべきこと！</a:t>
            </a:r>
            <a:endParaRPr kumimoji="1" lang="ja-JP" altLang="en-US" dirty="0"/>
          </a:p>
        </p:txBody>
      </p:sp>
    </p:spTree>
    <p:extLst>
      <p:ext uri="{BB962C8B-B14F-4D97-AF65-F5344CB8AC3E}">
        <p14:creationId xmlns:p14="http://schemas.microsoft.com/office/powerpoint/2010/main" val="2454470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06912"/>
            <a:ext cx="8229600" cy="1143000"/>
          </a:xfrm>
        </p:spPr>
        <p:txBody>
          <a:bodyPr/>
          <a:lstStyle/>
          <a:p>
            <a:r>
              <a:rPr lang="en-US" altLang="ja-JP" dirty="0"/>
              <a:t>Long-term </a:t>
            </a:r>
            <a:r>
              <a:rPr lang="en-US" altLang="ja-JP" dirty="0" smtClean="0"/>
              <a:t>average</a:t>
            </a:r>
            <a:r>
              <a:rPr lang="ja-JP" altLang="en-US" dirty="0" smtClean="0"/>
              <a:t> </a:t>
            </a:r>
            <a:r>
              <a:rPr lang="en-US" altLang="ja-JP" dirty="0" smtClean="0"/>
              <a:t>SD(TASD)</a:t>
            </a:r>
            <a:endParaRPr kumimoji="1" lang="ja-JP" altLang="en-US" dirty="0"/>
          </a:p>
        </p:txBody>
      </p:sp>
      <p:pic>
        <p:nvPicPr>
          <p:cNvPr id="4" name="図 3"/>
          <p:cNvPicPr>
            <a:picLocks noChangeAspect="1"/>
          </p:cNvPicPr>
          <p:nvPr/>
        </p:nvPicPr>
        <p:blipFill>
          <a:blip r:embed="rId2"/>
          <a:stretch>
            <a:fillRect/>
          </a:stretch>
        </p:blipFill>
        <p:spPr>
          <a:xfrm>
            <a:off x="457200" y="5034772"/>
            <a:ext cx="8273618" cy="1071138"/>
          </a:xfrm>
          <a:prstGeom prst="rect">
            <a:avLst/>
          </a:prstGeom>
        </p:spPr>
      </p:pic>
      <p:sp>
        <p:nvSpPr>
          <p:cNvPr id="5" name="テキスト ボックス 4"/>
          <p:cNvSpPr txBox="1"/>
          <p:nvPr/>
        </p:nvSpPr>
        <p:spPr>
          <a:xfrm>
            <a:off x="619538" y="6227467"/>
            <a:ext cx="8317304" cy="646331"/>
          </a:xfrm>
          <a:prstGeom prst="rect">
            <a:avLst/>
          </a:prstGeom>
          <a:noFill/>
        </p:spPr>
        <p:txBody>
          <a:bodyPr wrap="square" rtlCol="0">
            <a:spAutoFit/>
          </a:bodyPr>
          <a:lstStyle/>
          <a:p>
            <a:r>
              <a:rPr lang="en-US" altLang="en-US" dirty="0" smtClean="0"/>
              <a:t>Total </a:t>
            </a:r>
            <a:r>
              <a:rPr lang="en-US" altLang="ja-JP" dirty="0" smtClean="0"/>
              <a:t>Observation </a:t>
            </a:r>
            <a:r>
              <a:rPr lang="en-US" altLang="ja-JP" dirty="0"/>
              <a:t>T</a:t>
            </a:r>
            <a:r>
              <a:rPr lang="en-US" altLang="ja-JP" dirty="0" smtClean="0"/>
              <a:t>ime (</a:t>
            </a:r>
            <a:r>
              <a:rPr lang="en-US" altLang="ja-JP" dirty="0" err="1" smtClean="0"/>
              <a:t>t+Δ</a:t>
            </a:r>
            <a:r>
              <a:rPr lang="en-US" altLang="ja-JP" dirty="0" smtClean="0"/>
              <a:t>)</a:t>
            </a:r>
            <a:r>
              <a:rPr lang="ja-JP" altLang="en-US" dirty="0" smtClean="0"/>
              <a:t>＝</a:t>
            </a:r>
            <a:r>
              <a:rPr lang="en-US" altLang="ja-JP" dirty="0" smtClean="0"/>
              <a:t>360(min)       </a:t>
            </a:r>
          </a:p>
          <a:p>
            <a:r>
              <a:rPr lang="en-US" altLang="ja-JP" dirty="0" err="1" smtClean="0"/>
              <a:t>Δ</a:t>
            </a:r>
            <a:r>
              <a:rPr lang="en-US" altLang="ja-JP" dirty="0" smtClean="0"/>
              <a:t> = 9,12,15,</a:t>
            </a:r>
            <a:r>
              <a:rPr lang="mr-IN" altLang="ja-JP" dirty="0" smtClean="0"/>
              <a:t>…</a:t>
            </a:r>
            <a:r>
              <a:rPr lang="en-US" altLang="ja-JP" dirty="0" smtClean="0"/>
              <a:t>60(min)</a:t>
            </a:r>
            <a:r>
              <a:rPr lang="en-US" altLang="en-US" dirty="0" smtClean="0"/>
              <a:t> </a:t>
            </a:r>
            <a:r>
              <a:rPr lang="en-US" altLang="ja-JP" dirty="0" smtClean="0"/>
              <a:t>, t = 300,303</a:t>
            </a:r>
            <a:r>
              <a:rPr lang="mr-IN" altLang="ja-JP" dirty="0" smtClean="0"/>
              <a:t>…</a:t>
            </a:r>
            <a:r>
              <a:rPr lang="en-US" altLang="ja-JP" dirty="0" smtClean="0"/>
              <a:t>351(min)</a:t>
            </a:r>
            <a:endParaRPr kumimoji="1" lang="ja-JP" altLang="en-US" dirty="0"/>
          </a:p>
        </p:txBody>
      </p:sp>
      <p:pic>
        <p:nvPicPr>
          <p:cNvPr id="7" name="図 6"/>
          <p:cNvPicPr>
            <a:picLocks noChangeAspect="1"/>
          </p:cNvPicPr>
          <p:nvPr/>
        </p:nvPicPr>
        <p:blipFill>
          <a:blip r:embed="rId3"/>
          <a:stretch>
            <a:fillRect/>
          </a:stretch>
        </p:blipFill>
        <p:spPr>
          <a:xfrm>
            <a:off x="508000" y="1223433"/>
            <a:ext cx="7620000" cy="3658939"/>
          </a:xfrm>
          <a:prstGeom prst="rect">
            <a:avLst/>
          </a:prstGeom>
        </p:spPr>
      </p:pic>
      <p:pic>
        <p:nvPicPr>
          <p:cNvPr id="8" name="図 7"/>
          <p:cNvPicPr>
            <a:picLocks noChangeAspect="1"/>
          </p:cNvPicPr>
          <p:nvPr/>
        </p:nvPicPr>
        <p:blipFill>
          <a:blip r:embed="rId4"/>
          <a:stretch>
            <a:fillRect/>
          </a:stretch>
        </p:blipFill>
        <p:spPr>
          <a:xfrm>
            <a:off x="304799" y="3898900"/>
            <a:ext cx="7995263" cy="983472"/>
          </a:xfrm>
          <a:prstGeom prst="rect">
            <a:avLst/>
          </a:prstGeom>
        </p:spPr>
      </p:pic>
    </p:spTree>
    <p:extLst>
      <p:ext uri="{BB962C8B-B14F-4D97-AF65-F5344CB8AC3E}">
        <p14:creationId xmlns:p14="http://schemas.microsoft.com/office/powerpoint/2010/main" val="352185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Long-term average</a:t>
            </a:r>
            <a:r>
              <a:rPr lang="ja-JP" altLang="en-US" dirty="0"/>
              <a:t> </a:t>
            </a:r>
            <a:r>
              <a:rPr lang="en-US" altLang="ja-JP" dirty="0"/>
              <a:t>SD(TASD)</a:t>
            </a:r>
            <a:endParaRPr kumimoji="1" lang="ja-JP" altLang="en-US" dirty="0"/>
          </a:p>
        </p:txBody>
      </p:sp>
      <p:pic>
        <p:nvPicPr>
          <p:cNvPr id="5" name="図 4"/>
          <p:cNvPicPr>
            <a:picLocks noChangeAspect="1"/>
          </p:cNvPicPr>
          <p:nvPr/>
        </p:nvPicPr>
        <p:blipFill rotWithShape="1">
          <a:blip r:embed="rId2"/>
          <a:srcRect r="31227"/>
          <a:stretch/>
        </p:blipFill>
        <p:spPr>
          <a:xfrm>
            <a:off x="1875367" y="5091614"/>
            <a:ext cx="5262482" cy="1546251"/>
          </a:xfrm>
          <a:prstGeom prst="rect">
            <a:avLst/>
          </a:prstGeom>
        </p:spPr>
      </p:pic>
      <p:sp>
        <p:nvSpPr>
          <p:cNvPr id="7" name="テキスト ボックス 6"/>
          <p:cNvSpPr txBox="1"/>
          <p:nvPr/>
        </p:nvSpPr>
        <p:spPr>
          <a:xfrm>
            <a:off x="6333067" y="4213767"/>
            <a:ext cx="1599416" cy="369332"/>
          </a:xfrm>
          <a:prstGeom prst="rect">
            <a:avLst/>
          </a:prstGeom>
          <a:noFill/>
        </p:spPr>
        <p:txBody>
          <a:bodyPr wrap="none" rtlCol="0">
            <a:spAutoFit/>
          </a:bodyPr>
          <a:lstStyle/>
          <a:p>
            <a:r>
              <a:rPr kumimoji="1" lang="ja-JP" altLang="en-US" dirty="0" smtClean="0"/>
              <a:t>両対数プロット</a:t>
            </a:r>
            <a:endParaRPr kumimoji="1" lang="ja-JP" altLang="en-US" dirty="0"/>
          </a:p>
        </p:txBody>
      </p:sp>
      <p:pic>
        <p:nvPicPr>
          <p:cNvPr id="9" name="図 8"/>
          <p:cNvPicPr>
            <a:picLocks noChangeAspect="1"/>
          </p:cNvPicPr>
          <p:nvPr/>
        </p:nvPicPr>
        <p:blipFill rotWithShape="1">
          <a:blip r:embed="rId3"/>
          <a:srcRect t="48295"/>
          <a:stretch/>
        </p:blipFill>
        <p:spPr>
          <a:xfrm>
            <a:off x="763459" y="1583015"/>
            <a:ext cx="4365224" cy="2815418"/>
          </a:xfrm>
          <a:prstGeom prst="rect">
            <a:avLst/>
          </a:prstGeom>
        </p:spPr>
      </p:pic>
      <p:pic>
        <p:nvPicPr>
          <p:cNvPr id="10" name="図 9"/>
          <p:cNvPicPr>
            <a:picLocks noChangeAspect="1"/>
          </p:cNvPicPr>
          <p:nvPr/>
        </p:nvPicPr>
        <p:blipFill rotWithShape="1">
          <a:blip r:embed="rId3"/>
          <a:srcRect b="52262"/>
          <a:stretch/>
        </p:blipFill>
        <p:spPr>
          <a:xfrm>
            <a:off x="4952215" y="1540932"/>
            <a:ext cx="4213292" cy="2508957"/>
          </a:xfrm>
          <a:prstGeom prst="rect">
            <a:avLst/>
          </a:prstGeom>
        </p:spPr>
      </p:pic>
      <p:sp>
        <p:nvSpPr>
          <p:cNvPr id="11" name="テキスト ボックス 10"/>
          <p:cNvSpPr txBox="1"/>
          <p:nvPr/>
        </p:nvSpPr>
        <p:spPr>
          <a:xfrm>
            <a:off x="3437467" y="4504267"/>
            <a:ext cx="543313" cy="369332"/>
          </a:xfrm>
          <a:prstGeom prst="rect">
            <a:avLst/>
          </a:prstGeom>
          <a:noFill/>
        </p:spPr>
        <p:txBody>
          <a:bodyPr wrap="none" rtlCol="0">
            <a:spAutoFit/>
          </a:bodyPr>
          <a:lstStyle/>
          <a:p>
            <a:r>
              <a:rPr kumimoji="1" lang="en-US" altLang="ja-JP" dirty="0" smtClean="0"/>
              <a:t>min</a:t>
            </a:r>
            <a:endParaRPr kumimoji="1" lang="ja-JP" altLang="en-US" dirty="0"/>
          </a:p>
        </p:txBody>
      </p:sp>
      <p:sp>
        <p:nvSpPr>
          <p:cNvPr id="12" name="テキスト ボックス 11"/>
          <p:cNvSpPr txBox="1"/>
          <p:nvPr/>
        </p:nvSpPr>
        <p:spPr>
          <a:xfrm>
            <a:off x="84667" y="3369733"/>
            <a:ext cx="862285" cy="646331"/>
          </a:xfrm>
          <a:prstGeom prst="rect">
            <a:avLst/>
          </a:prstGeom>
          <a:noFill/>
        </p:spPr>
        <p:txBody>
          <a:bodyPr wrap="none" rtlCol="0">
            <a:spAutoFit/>
          </a:bodyPr>
          <a:lstStyle/>
          <a:p>
            <a:r>
              <a:rPr kumimoji="1" lang="en-US" altLang="ja-JP" dirty="0" smtClean="0"/>
              <a:t>TASD</a:t>
            </a:r>
          </a:p>
          <a:p>
            <a:r>
              <a:rPr kumimoji="1" lang="en-US" altLang="ja-JP" dirty="0" smtClean="0"/>
              <a:t>(um^2)</a:t>
            </a:r>
            <a:endParaRPr kumimoji="1" lang="ja-JP" altLang="en-US" dirty="0"/>
          </a:p>
        </p:txBody>
      </p:sp>
      <p:sp>
        <p:nvSpPr>
          <p:cNvPr id="13" name="テキスト ボックス 12"/>
          <p:cNvSpPr txBox="1"/>
          <p:nvPr/>
        </p:nvSpPr>
        <p:spPr>
          <a:xfrm>
            <a:off x="6604001" y="3108123"/>
            <a:ext cx="1920242" cy="523220"/>
          </a:xfrm>
          <a:prstGeom prst="rect">
            <a:avLst/>
          </a:prstGeom>
          <a:noFill/>
        </p:spPr>
        <p:txBody>
          <a:bodyPr wrap="none" rtlCol="0">
            <a:spAutoFit/>
          </a:bodyPr>
          <a:lstStyle/>
          <a:p>
            <a:r>
              <a:rPr kumimoji="1" lang="en-US" altLang="ja-JP" sz="2800" dirty="0" smtClean="0"/>
              <a:t>α</a:t>
            </a:r>
            <a:r>
              <a:rPr kumimoji="1" lang="ja-JP" altLang="en-US" sz="2800" dirty="0" smtClean="0"/>
              <a:t>＝</a:t>
            </a:r>
            <a:r>
              <a:rPr kumimoji="1" lang="en-US" altLang="ja-JP" sz="2800" dirty="0" smtClean="0"/>
              <a:t>1.5</a:t>
            </a:r>
            <a:r>
              <a:rPr kumimoji="1" lang="ja-JP" altLang="en-US" sz="2800" dirty="0" smtClean="0"/>
              <a:t>程度</a:t>
            </a:r>
            <a:endParaRPr kumimoji="1" lang="ja-JP" altLang="en-US" sz="2800" dirty="0"/>
          </a:p>
        </p:txBody>
      </p:sp>
    </p:spTree>
    <p:extLst>
      <p:ext uri="{BB962C8B-B14F-4D97-AF65-F5344CB8AC3E}">
        <p14:creationId xmlns:p14="http://schemas.microsoft.com/office/powerpoint/2010/main" val="2292585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solidFill>
                  <a:srgbClr val="3366FF"/>
                </a:solidFill>
              </a:rPr>
              <a:t>リスク</a:t>
            </a:r>
            <a:r>
              <a:rPr lang="ja-JP" altLang="en-US" dirty="0"/>
              <a:t>と</a:t>
            </a:r>
            <a:r>
              <a:rPr lang="ja-JP" altLang="en-US" dirty="0" smtClean="0"/>
              <a:t>不確実性</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dirty="0" smtClean="0">
                <a:solidFill>
                  <a:srgbClr val="3366FF"/>
                </a:solidFill>
              </a:rPr>
              <a:t>リスク</a:t>
            </a:r>
            <a:r>
              <a:rPr lang="ja-JP" altLang="en-US" dirty="0" smtClean="0"/>
              <a:t>＝起こりうる</a:t>
            </a:r>
            <a:r>
              <a:rPr lang="ja-JP" altLang="en-US" dirty="0"/>
              <a:t>事象が分かっていて、それが起きる確率も予め分かっている</a:t>
            </a:r>
            <a:r>
              <a:rPr lang="ja-JP" altLang="en-US" dirty="0" smtClean="0"/>
              <a:t>もの</a:t>
            </a:r>
            <a:endParaRPr lang="en-US" altLang="ja-JP" dirty="0" smtClean="0"/>
          </a:p>
          <a:p>
            <a:pPr marL="0" indent="0">
              <a:buNone/>
            </a:pPr>
            <a:r>
              <a:rPr lang="ja-JP" altLang="en-US" dirty="0" smtClean="0"/>
              <a:t>例）</a:t>
            </a:r>
            <a:r>
              <a:rPr lang="ja-JP" altLang="ja-JP" dirty="0" smtClean="0"/>
              <a:t>ルーレット</a:t>
            </a:r>
            <a:r>
              <a:rPr lang="ja-JP" altLang="ja-JP" dirty="0"/>
              <a:t>や寿命、明日の天気 </a:t>
            </a:r>
            <a:endParaRPr lang="en-US" altLang="ja-JP" dirty="0" smtClean="0"/>
          </a:p>
          <a:p>
            <a:pPr marL="0" indent="0">
              <a:buNone/>
            </a:pPr>
            <a:endParaRPr lang="en-US" altLang="ja-JP" dirty="0" smtClean="0"/>
          </a:p>
        </p:txBody>
      </p:sp>
      <p:pic>
        <p:nvPicPr>
          <p:cNvPr id="6" name="図 5"/>
          <p:cNvPicPr>
            <a:picLocks noChangeAspect="1"/>
          </p:cNvPicPr>
          <p:nvPr/>
        </p:nvPicPr>
        <p:blipFill>
          <a:blip r:embed="rId3"/>
          <a:stretch>
            <a:fillRect/>
          </a:stretch>
        </p:blipFill>
        <p:spPr>
          <a:xfrm>
            <a:off x="1130614" y="3194468"/>
            <a:ext cx="7107168" cy="3458186"/>
          </a:xfrm>
          <a:prstGeom prst="rect">
            <a:avLst/>
          </a:prstGeom>
        </p:spPr>
      </p:pic>
    </p:spTree>
    <p:extLst>
      <p:ext uri="{BB962C8B-B14F-4D97-AF65-F5344CB8AC3E}">
        <p14:creationId xmlns:p14="http://schemas.microsoft.com/office/powerpoint/2010/main" val="3520102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エルゴード性</a:t>
            </a:r>
            <a:r>
              <a:rPr lang="en-US" altLang="ja-JP" dirty="0" smtClean="0"/>
              <a:t>(</a:t>
            </a:r>
            <a:r>
              <a:rPr lang="ja-JP" altLang="en-US" dirty="0" smtClean="0"/>
              <a:t>　　　　　　　　　　　　　</a:t>
            </a:r>
            <a:r>
              <a:rPr lang="en-US" altLang="ja-JP" dirty="0" smtClean="0"/>
              <a:t>)</a:t>
            </a:r>
            <a:r>
              <a:rPr lang="ja-JP" altLang="en-US" dirty="0" smtClean="0"/>
              <a:t>は</a:t>
            </a:r>
            <a:r>
              <a:rPr lang="en-US" altLang="ja-JP" dirty="0" smtClean="0"/>
              <a:t/>
            </a:r>
            <a:br>
              <a:rPr lang="en-US" altLang="ja-JP" dirty="0" smtClean="0"/>
            </a:br>
            <a:r>
              <a:rPr lang="en-US" altLang="ja-JP" dirty="0" smtClean="0"/>
              <a:t>α</a:t>
            </a:r>
            <a:r>
              <a:rPr lang="ja-JP" altLang="en-US" dirty="0" smtClean="0"/>
              <a:t>＞１でのみ保証される</a:t>
            </a:r>
            <a:endParaRPr kumimoji="1" lang="ja-JP" altLang="en-US" dirty="0"/>
          </a:p>
        </p:txBody>
      </p:sp>
      <p:pic>
        <p:nvPicPr>
          <p:cNvPr id="5" name="図 4"/>
          <p:cNvPicPr>
            <a:picLocks noChangeAspect="1"/>
          </p:cNvPicPr>
          <p:nvPr/>
        </p:nvPicPr>
        <p:blipFill>
          <a:blip r:embed="rId2"/>
          <a:stretch>
            <a:fillRect/>
          </a:stretch>
        </p:blipFill>
        <p:spPr>
          <a:xfrm>
            <a:off x="3539070" y="207511"/>
            <a:ext cx="4386246" cy="673022"/>
          </a:xfrm>
          <a:prstGeom prst="rect">
            <a:avLst/>
          </a:prstGeom>
        </p:spPr>
      </p:pic>
      <p:pic>
        <p:nvPicPr>
          <p:cNvPr id="6" name="図 5"/>
          <p:cNvPicPr>
            <a:picLocks noChangeAspect="1"/>
          </p:cNvPicPr>
          <p:nvPr/>
        </p:nvPicPr>
        <p:blipFill>
          <a:blip r:embed="rId3"/>
          <a:stretch>
            <a:fillRect/>
          </a:stretch>
        </p:blipFill>
        <p:spPr>
          <a:xfrm>
            <a:off x="457200" y="2738966"/>
            <a:ext cx="6250775" cy="1680633"/>
          </a:xfrm>
          <a:prstGeom prst="rect">
            <a:avLst/>
          </a:prstGeom>
        </p:spPr>
      </p:pic>
      <p:sp>
        <p:nvSpPr>
          <p:cNvPr id="7" name="テキスト ボックス 6"/>
          <p:cNvSpPr txBox="1"/>
          <p:nvPr/>
        </p:nvSpPr>
        <p:spPr>
          <a:xfrm>
            <a:off x="6959600" y="3606800"/>
            <a:ext cx="1135046" cy="369332"/>
          </a:xfrm>
          <a:prstGeom prst="rect">
            <a:avLst/>
          </a:prstGeom>
          <a:noFill/>
        </p:spPr>
        <p:txBody>
          <a:bodyPr wrap="none" rtlCol="0">
            <a:spAutoFit/>
          </a:bodyPr>
          <a:lstStyle/>
          <a:p>
            <a:r>
              <a:rPr kumimoji="1" lang="ja-JP" altLang="en-US" dirty="0" smtClean="0"/>
              <a:t>とした時、</a:t>
            </a:r>
            <a:endParaRPr kumimoji="1" lang="ja-JP" altLang="en-US" dirty="0"/>
          </a:p>
        </p:txBody>
      </p:sp>
      <p:pic>
        <p:nvPicPr>
          <p:cNvPr id="8" name="図 7"/>
          <p:cNvPicPr>
            <a:picLocks noChangeAspect="1"/>
          </p:cNvPicPr>
          <p:nvPr/>
        </p:nvPicPr>
        <p:blipFill rotWithShape="1">
          <a:blip r:embed="rId4"/>
          <a:srcRect r="31227"/>
          <a:stretch/>
        </p:blipFill>
        <p:spPr>
          <a:xfrm>
            <a:off x="110762" y="4435449"/>
            <a:ext cx="2982383" cy="876300"/>
          </a:xfrm>
          <a:prstGeom prst="rect">
            <a:avLst/>
          </a:prstGeom>
        </p:spPr>
      </p:pic>
      <p:sp>
        <p:nvSpPr>
          <p:cNvPr id="9" name="テキスト ボックス 8"/>
          <p:cNvSpPr txBox="1"/>
          <p:nvPr/>
        </p:nvSpPr>
        <p:spPr>
          <a:xfrm>
            <a:off x="3454400" y="4641334"/>
            <a:ext cx="1563574" cy="369332"/>
          </a:xfrm>
          <a:prstGeom prst="rect">
            <a:avLst/>
          </a:prstGeom>
          <a:noFill/>
        </p:spPr>
        <p:txBody>
          <a:bodyPr wrap="none" rtlCol="0">
            <a:spAutoFit/>
          </a:bodyPr>
          <a:lstStyle/>
          <a:p>
            <a:r>
              <a:rPr kumimoji="1" lang="ja-JP" altLang="en-US" dirty="0" smtClean="0"/>
              <a:t>の</a:t>
            </a:r>
            <a:r>
              <a:rPr kumimoji="1" lang="en-US" altLang="ja-JP" dirty="0" smtClean="0"/>
              <a:t>α</a:t>
            </a:r>
            <a:r>
              <a:rPr kumimoji="1" lang="ja-JP" altLang="en-US" dirty="0" smtClean="0"/>
              <a:t>について、</a:t>
            </a:r>
            <a:endParaRPr kumimoji="1" lang="ja-JP" altLang="en-US" dirty="0"/>
          </a:p>
        </p:txBody>
      </p:sp>
      <p:pic>
        <p:nvPicPr>
          <p:cNvPr id="10" name="図 9"/>
          <p:cNvPicPr>
            <a:picLocks noChangeAspect="1"/>
          </p:cNvPicPr>
          <p:nvPr/>
        </p:nvPicPr>
        <p:blipFill>
          <a:blip r:embed="rId5"/>
          <a:stretch>
            <a:fillRect/>
          </a:stretch>
        </p:blipFill>
        <p:spPr>
          <a:xfrm>
            <a:off x="2350973" y="5010666"/>
            <a:ext cx="4253095" cy="1559468"/>
          </a:xfrm>
          <a:prstGeom prst="rect">
            <a:avLst/>
          </a:prstGeom>
        </p:spPr>
      </p:pic>
      <p:sp>
        <p:nvSpPr>
          <p:cNvPr id="11" name="テキスト ボックス 10"/>
          <p:cNvSpPr txBox="1"/>
          <p:nvPr/>
        </p:nvSpPr>
        <p:spPr>
          <a:xfrm>
            <a:off x="5526673" y="2069524"/>
            <a:ext cx="3634328" cy="584776"/>
          </a:xfrm>
          <a:prstGeom prst="rect">
            <a:avLst/>
          </a:prstGeom>
          <a:noFill/>
        </p:spPr>
        <p:txBody>
          <a:bodyPr wrap="none" rtlCol="0">
            <a:spAutoFit/>
          </a:bodyPr>
          <a:lstStyle/>
          <a:p>
            <a:r>
              <a:rPr kumimoji="1" lang="ja-JP" altLang="en-US" sz="3200" dirty="0" smtClean="0"/>
              <a:t>サンプルごとの平均</a:t>
            </a:r>
            <a:endParaRPr kumimoji="1" lang="ja-JP" altLang="en-US" sz="3200" dirty="0"/>
          </a:p>
        </p:txBody>
      </p:sp>
      <p:cxnSp>
        <p:nvCxnSpPr>
          <p:cNvPr id="13" name="直線矢印コネクタ 12"/>
          <p:cNvCxnSpPr/>
          <p:nvPr/>
        </p:nvCxnSpPr>
        <p:spPr>
          <a:xfrm>
            <a:off x="5739214" y="2701899"/>
            <a:ext cx="238253" cy="30536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p:nvPr/>
        </p:nvCxnSpPr>
        <p:spPr>
          <a:xfrm flipH="1">
            <a:off x="5164668" y="2654300"/>
            <a:ext cx="541865" cy="11557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9118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491067"/>
            <a:ext cx="8229600" cy="5635097"/>
          </a:xfrm>
        </p:spPr>
        <p:txBody>
          <a:bodyPr>
            <a:normAutofit fontScale="92500"/>
          </a:bodyPr>
          <a:lstStyle/>
          <a:p>
            <a:r>
              <a:rPr lang="en-US" altLang="ja-JP" dirty="0"/>
              <a:t>α&gt;</a:t>
            </a:r>
            <a:r>
              <a:rPr lang="en-US" altLang="ja-JP" dirty="0" smtClean="0"/>
              <a:t>2</a:t>
            </a:r>
          </a:p>
          <a:p>
            <a:pPr marL="0" indent="0">
              <a:buNone/>
            </a:pPr>
            <a:r>
              <a:rPr lang="ja-JP" altLang="en-US" dirty="0" smtClean="0"/>
              <a:t>通常</a:t>
            </a:r>
            <a:r>
              <a:rPr lang="ja-JP" altLang="en-US" dirty="0"/>
              <a:t>の中心極限定理が成立するようなガウス領域</a:t>
            </a:r>
            <a:r>
              <a:rPr lang="ja-JP" altLang="en-US" dirty="0" smtClean="0"/>
              <a:t>，</a:t>
            </a:r>
            <a:endParaRPr lang="en-US" altLang="ja-JP" dirty="0" smtClean="0"/>
          </a:p>
          <a:p>
            <a:r>
              <a:rPr lang="en-US" altLang="ja-JP" dirty="0" smtClean="0"/>
              <a:t>1</a:t>
            </a:r>
            <a:r>
              <a:rPr lang="en-US" altLang="ja-JP" dirty="0"/>
              <a:t>&lt;α&lt;</a:t>
            </a:r>
            <a:r>
              <a:rPr lang="en-US" altLang="ja-JP" dirty="0" smtClean="0"/>
              <a:t>2</a:t>
            </a:r>
          </a:p>
          <a:p>
            <a:pPr marL="0" indent="0">
              <a:buNone/>
            </a:pPr>
            <a:r>
              <a:rPr lang="ja-JP" altLang="en-US" dirty="0" smtClean="0"/>
              <a:t>２次</a:t>
            </a:r>
            <a:r>
              <a:rPr lang="ja-JP" altLang="en-US" dirty="0"/>
              <a:t>モーメントが発散する事に起因した一般化された中心極限定理が成立するような</a:t>
            </a:r>
            <a:r>
              <a:rPr lang="ja-JP" altLang="en-US" dirty="0" smtClean="0"/>
              <a:t>非ガウス領域</a:t>
            </a:r>
            <a:endParaRPr lang="en-US" altLang="ja-JP" dirty="0" smtClean="0"/>
          </a:p>
          <a:p>
            <a:r>
              <a:rPr lang="en-US" altLang="ja-JP" dirty="0" smtClean="0"/>
              <a:t>α</a:t>
            </a:r>
            <a:r>
              <a:rPr lang="en-US" altLang="ja-JP" dirty="0"/>
              <a:t>≤</a:t>
            </a:r>
            <a:r>
              <a:rPr lang="en-US" altLang="ja-JP" dirty="0" smtClean="0"/>
              <a:t>1</a:t>
            </a:r>
            <a:endParaRPr lang="en-US" altLang="ja-JP" dirty="0"/>
          </a:p>
          <a:p>
            <a:pPr marL="0" indent="0">
              <a:buNone/>
            </a:pPr>
            <a:r>
              <a:rPr lang="ja-JP" altLang="en-US" dirty="0" smtClean="0"/>
              <a:t>平均</a:t>
            </a:r>
            <a:r>
              <a:rPr lang="ja-JP" altLang="en-US" dirty="0"/>
              <a:t>が</a:t>
            </a:r>
            <a:r>
              <a:rPr lang="ja-JP" altLang="en-US" dirty="0" smtClean="0"/>
              <a:t>発散、長時間</a:t>
            </a:r>
            <a:r>
              <a:rPr lang="ja-JP" altLang="en-US" dirty="0"/>
              <a:t>平均値の分散が有限の</a:t>
            </a:r>
            <a:r>
              <a:rPr lang="ja-JP" altLang="en-US" dirty="0" smtClean="0"/>
              <a:t>まま</a:t>
            </a:r>
            <a:endParaRPr lang="en-US" altLang="ja-JP" dirty="0" smtClean="0"/>
          </a:p>
          <a:p>
            <a:pPr marL="0" indent="0">
              <a:buNone/>
            </a:pPr>
            <a:r>
              <a:rPr lang="en-US" altLang="ja-JP" dirty="0" smtClean="0"/>
              <a:t>⇨</a:t>
            </a:r>
            <a:r>
              <a:rPr lang="ja-JP" altLang="en-US" dirty="0" smtClean="0"/>
              <a:t>相対</a:t>
            </a:r>
            <a:r>
              <a:rPr lang="ja-JP" altLang="en-US" dirty="0"/>
              <a:t>揺らぎを観測する事により，ランダムウォーカーのトラップ時間の性質を知る事が</a:t>
            </a:r>
            <a:r>
              <a:rPr lang="ja-JP" altLang="en-US" dirty="0" smtClean="0"/>
              <a:t>できる</a:t>
            </a:r>
            <a:endParaRPr kumimoji="1" lang="ja-JP" altLang="en-US" dirty="0"/>
          </a:p>
        </p:txBody>
      </p:sp>
      <p:pic>
        <p:nvPicPr>
          <p:cNvPr id="4" name="図 3"/>
          <p:cNvPicPr>
            <a:picLocks noChangeAspect="1"/>
          </p:cNvPicPr>
          <p:nvPr/>
        </p:nvPicPr>
        <p:blipFill>
          <a:blip r:embed="rId2"/>
          <a:stretch>
            <a:fillRect/>
          </a:stretch>
        </p:blipFill>
        <p:spPr>
          <a:xfrm>
            <a:off x="2540000" y="5330273"/>
            <a:ext cx="4064068" cy="1490158"/>
          </a:xfrm>
          <a:prstGeom prst="rect">
            <a:avLst/>
          </a:prstGeom>
        </p:spPr>
      </p:pic>
    </p:spTree>
    <p:extLst>
      <p:ext uri="{BB962C8B-B14F-4D97-AF65-F5344CB8AC3E}">
        <p14:creationId xmlns:p14="http://schemas.microsoft.com/office/powerpoint/2010/main" val="3208547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運動</a:t>
            </a:r>
            <a:r>
              <a:rPr kumimoji="1" lang="ja-JP" altLang="en-US" dirty="0" smtClean="0"/>
              <a:t>記憶</a:t>
            </a:r>
            <a:r>
              <a:rPr kumimoji="1" lang="ja-JP" altLang="en-US" dirty="0" smtClean="0"/>
              <a:t>の時間スケール</a:t>
            </a:r>
            <a:endParaRPr kumimoji="1" lang="ja-JP" altLang="en-US" dirty="0"/>
          </a:p>
        </p:txBody>
      </p:sp>
      <p:sp>
        <p:nvSpPr>
          <p:cNvPr id="3" name="コンテンツ プレースホルダー 2"/>
          <p:cNvSpPr>
            <a:spLocks noGrp="1"/>
          </p:cNvSpPr>
          <p:nvPr>
            <p:ph idx="1"/>
          </p:nvPr>
        </p:nvSpPr>
        <p:spPr/>
        <p:txBody>
          <a:bodyPr/>
          <a:lstStyle/>
          <a:p>
            <a:r>
              <a:rPr lang="ja-JP" altLang="en-US" dirty="0"/>
              <a:t>細胞の方向転換がポアソン過程なら理論上は</a:t>
            </a:r>
            <a:r>
              <a:rPr lang="en-US" altLang="ja-JP" dirty="0"/>
              <a:t>exponential</a:t>
            </a:r>
            <a:r>
              <a:rPr lang="ja-JP" altLang="en-US" dirty="0"/>
              <a:t>に</a:t>
            </a:r>
            <a:r>
              <a:rPr lang="ja-JP" altLang="en-US" dirty="0" smtClean="0"/>
              <a:t>減衰</a:t>
            </a:r>
            <a:r>
              <a:rPr lang="ja-JP" altLang="en-US" dirty="0" smtClean="0"/>
              <a:t>する</a:t>
            </a:r>
            <a:endParaRPr kumimoji="1" lang="ja-JP" altLang="en-US" dirty="0"/>
          </a:p>
        </p:txBody>
      </p:sp>
      <p:pic>
        <p:nvPicPr>
          <p:cNvPr id="4" name="図 3"/>
          <p:cNvPicPr>
            <a:picLocks noChangeAspect="1"/>
          </p:cNvPicPr>
          <p:nvPr/>
        </p:nvPicPr>
        <p:blipFill>
          <a:blip r:embed="rId3"/>
          <a:stretch>
            <a:fillRect/>
          </a:stretch>
        </p:blipFill>
        <p:spPr>
          <a:xfrm>
            <a:off x="1481666" y="2728971"/>
            <a:ext cx="5901267" cy="3769196"/>
          </a:xfrm>
          <a:prstGeom prst="rect">
            <a:avLst/>
          </a:prstGeom>
        </p:spPr>
      </p:pic>
      <p:sp>
        <p:nvSpPr>
          <p:cNvPr id="6" name="テキスト ボックス 5"/>
          <p:cNvSpPr txBox="1"/>
          <p:nvPr/>
        </p:nvSpPr>
        <p:spPr>
          <a:xfrm>
            <a:off x="5486400" y="6520934"/>
            <a:ext cx="1469798" cy="369332"/>
          </a:xfrm>
          <a:prstGeom prst="rect">
            <a:avLst/>
          </a:prstGeom>
          <a:noFill/>
        </p:spPr>
        <p:txBody>
          <a:bodyPr wrap="none" rtlCol="0">
            <a:spAutoFit/>
          </a:bodyPr>
          <a:lstStyle/>
          <a:p>
            <a:r>
              <a:rPr kumimoji="1" lang="en-US" altLang="ja-JP" dirty="0" smtClean="0"/>
              <a:t>1</a:t>
            </a:r>
            <a:r>
              <a:rPr kumimoji="1" lang="ja-JP" altLang="en-US" dirty="0" smtClean="0"/>
              <a:t>目盛＝</a:t>
            </a:r>
            <a:r>
              <a:rPr kumimoji="1" lang="en-US" altLang="ja-JP" dirty="0" smtClean="0"/>
              <a:t>3min</a:t>
            </a:r>
            <a:endParaRPr kumimoji="1" lang="ja-JP" altLang="en-US" dirty="0"/>
          </a:p>
        </p:txBody>
      </p:sp>
      <p:sp>
        <p:nvSpPr>
          <p:cNvPr id="7" name="テキスト ボックス 6"/>
          <p:cNvSpPr txBox="1"/>
          <p:nvPr/>
        </p:nvSpPr>
        <p:spPr>
          <a:xfrm>
            <a:off x="169339" y="4094668"/>
            <a:ext cx="1661633" cy="646331"/>
          </a:xfrm>
          <a:prstGeom prst="rect">
            <a:avLst/>
          </a:prstGeom>
          <a:noFill/>
        </p:spPr>
        <p:txBody>
          <a:bodyPr wrap="none" rtlCol="0">
            <a:spAutoFit/>
          </a:bodyPr>
          <a:lstStyle/>
          <a:p>
            <a:r>
              <a:rPr kumimoji="1" lang="ja-JP" altLang="en-US" dirty="0" smtClean="0"/>
              <a:t>速度ベクトルの</a:t>
            </a:r>
            <a:endParaRPr kumimoji="1" lang="en-US" altLang="ja-JP" dirty="0" smtClean="0"/>
          </a:p>
          <a:p>
            <a:r>
              <a:rPr kumimoji="1" lang="ja-JP" altLang="en-US" dirty="0" smtClean="0"/>
              <a:t>時間相関</a:t>
            </a:r>
            <a:endParaRPr kumimoji="1" lang="ja-JP" altLang="en-US" dirty="0"/>
          </a:p>
        </p:txBody>
      </p:sp>
    </p:spTree>
    <p:extLst>
      <p:ext uri="{BB962C8B-B14F-4D97-AF65-F5344CB8AC3E}">
        <p14:creationId xmlns:p14="http://schemas.microsoft.com/office/powerpoint/2010/main" val="651426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飢餓時間の記憶？</a:t>
            </a:r>
            <a:r>
              <a:rPr kumimoji="1" lang="en-US" altLang="ja-JP" dirty="0" smtClean="0"/>
              <a:t/>
            </a:r>
            <a:br>
              <a:rPr kumimoji="1" lang="en-US" altLang="ja-JP" dirty="0" smtClean="0"/>
            </a:br>
            <a:r>
              <a:rPr lang="ja-JP" altLang="en-US" dirty="0" smtClean="0"/>
              <a:t>時間を４分割してみた</a:t>
            </a:r>
            <a:endParaRPr kumimoji="1" lang="ja-JP" altLang="en-US" dirty="0"/>
          </a:p>
        </p:txBody>
      </p:sp>
      <p:pic>
        <p:nvPicPr>
          <p:cNvPr id="4" name="図 3"/>
          <p:cNvPicPr>
            <a:picLocks noChangeAspect="1"/>
          </p:cNvPicPr>
          <p:nvPr/>
        </p:nvPicPr>
        <p:blipFill>
          <a:blip r:embed="rId3"/>
          <a:stretch>
            <a:fillRect/>
          </a:stretch>
        </p:blipFill>
        <p:spPr>
          <a:xfrm>
            <a:off x="50799" y="1638300"/>
            <a:ext cx="9007543" cy="4305300"/>
          </a:xfrm>
          <a:prstGeom prst="rect">
            <a:avLst/>
          </a:prstGeom>
        </p:spPr>
      </p:pic>
      <p:sp>
        <p:nvSpPr>
          <p:cNvPr id="5" name="テキスト ボックス 4"/>
          <p:cNvSpPr txBox="1"/>
          <p:nvPr/>
        </p:nvSpPr>
        <p:spPr>
          <a:xfrm>
            <a:off x="1371600" y="6146800"/>
            <a:ext cx="3574115" cy="369332"/>
          </a:xfrm>
          <a:prstGeom prst="rect">
            <a:avLst/>
          </a:prstGeom>
          <a:noFill/>
        </p:spPr>
        <p:txBody>
          <a:bodyPr wrap="none" rtlCol="0">
            <a:spAutoFit/>
          </a:bodyPr>
          <a:lstStyle/>
          <a:p>
            <a:r>
              <a:rPr kumimoji="1" lang="ja-JP" altLang="en-US" dirty="0" smtClean="0"/>
              <a:t>飢餓前期も後期も</a:t>
            </a:r>
            <a:r>
              <a:rPr kumimoji="1" lang="en-US" altLang="ja-JP" dirty="0" smtClean="0"/>
              <a:t>α</a:t>
            </a:r>
            <a:r>
              <a:rPr kumimoji="1" lang="ja-JP" altLang="en-US" dirty="0" smtClean="0"/>
              <a:t>＞</a:t>
            </a:r>
            <a:r>
              <a:rPr kumimoji="1" lang="en-US" altLang="ja-JP" dirty="0" smtClean="0"/>
              <a:t>1</a:t>
            </a:r>
            <a:r>
              <a:rPr kumimoji="1" lang="ja-JP" altLang="en-US" dirty="0" smtClean="0"/>
              <a:t>の異常拡散</a:t>
            </a:r>
            <a:endParaRPr kumimoji="1" lang="ja-JP" altLang="en-US" dirty="0"/>
          </a:p>
        </p:txBody>
      </p:sp>
    </p:spTree>
    <p:extLst>
      <p:ext uri="{BB962C8B-B14F-4D97-AF65-F5344CB8AC3E}">
        <p14:creationId xmlns:p14="http://schemas.microsoft.com/office/powerpoint/2010/main" val="1953170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異なる異常拡散方法</a:t>
            </a:r>
            <a:endParaRPr kumimoji="1" lang="ja-JP" altLang="en-US" dirty="0"/>
          </a:p>
        </p:txBody>
      </p:sp>
      <p:pic>
        <p:nvPicPr>
          <p:cNvPr id="4" name="図 3"/>
          <p:cNvPicPr>
            <a:picLocks noChangeAspect="1"/>
          </p:cNvPicPr>
          <p:nvPr/>
        </p:nvPicPr>
        <p:blipFill>
          <a:blip r:embed="rId2"/>
          <a:stretch>
            <a:fillRect/>
          </a:stretch>
        </p:blipFill>
        <p:spPr>
          <a:xfrm>
            <a:off x="133666" y="1807633"/>
            <a:ext cx="8871085" cy="4254500"/>
          </a:xfrm>
          <a:prstGeom prst="rect">
            <a:avLst/>
          </a:prstGeom>
        </p:spPr>
      </p:pic>
      <p:sp>
        <p:nvSpPr>
          <p:cNvPr id="3" name="上矢印 2"/>
          <p:cNvSpPr/>
          <p:nvPr/>
        </p:nvSpPr>
        <p:spPr>
          <a:xfrm>
            <a:off x="1557867" y="2472267"/>
            <a:ext cx="389466" cy="11176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24933" y="6400800"/>
            <a:ext cx="3466702" cy="369332"/>
          </a:xfrm>
          <a:prstGeom prst="rect">
            <a:avLst/>
          </a:prstGeom>
          <a:noFill/>
        </p:spPr>
        <p:txBody>
          <a:bodyPr wrap="none" rtlCol="0">
            <a:spAutoFit/>
          </a:bodyPr>
          <a:lstStyle/>
          <a:p>
            <a:r>
              <a:rPr kumimoji="1" lang="ja-JP" altLang="ja-JP" dirty="0" smtClean="0"/>
              <a:t>L</a:t>
            </a:r>
            <a:r>
              <a:rPr kumimoji="1" lang="en-US" altLang="ja-JP" dirty="0" err="1" smtClean="0"/>
              <a:t>evy</a:t>
            </a:r>
            <a:r>
              <a:rPr kumimoji="1" lang="ja-JP" altLang="en-US" dirty="0" smtClean="0"/>
              <a:t>型からだんだんガウス分布に</a:t>
            </a:r>
            <a:endParaRPr kumimoji="1" lang="ja-JP" altLang="en-US" dirty="0"/>
          </a:p>
        </p:txBody>
      </p:sp>
      <p:sp>
        <p:nvSpPr>
          <p:cNvPr id="6" name="上矢印 5"/>
          <p:cNvSpPr/>
          <p:nvPr/>
        </p:nvSpPr>
        <p:spPr>
          <a:xfrm flipV="1">
            <a:off x="8615285" y="3412067"/>
            <a:ext cx="389466" cy="14732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621867" y="6350000"/>
            <a:ext cx="1999766" cy="369332"/>
          </a:xfrm>
          <a:prstGeom prst="rect">
            <a:avLst/>
          </a:prstGeom>
          <a:noFill/>
        </p:spPr>
        <p:txBody>
          <a:bodyPr wrap="none" rtlCol="0">
            <a:spAutoFit/>
          </a:bodyPr>
          <a:lstStyle/>
          <a:p>
            <a:r>
              <a:rPr kumimoji="1" lang="ja-JP" altLang="en-US" dirty="0" smtClean="0"/>
              <a:t>長期相関が現れる</a:t>
            </a:r>
            <a:endParaRPr kumimoji="1" lang="ja-JP" altLang="en-US" dirty="0"/>
          </a:p>
        </p:txBody>
      </p:sp>
    </p:spTree>
    <p:extLst>
      <p:ext uri="{BB962C8B-B14F-4D97-AF65-F5344CB8AC3E}">
        <p14:creationId xmlns:p14="http://schemas.microsoft.com/office/powerpoint/2010/main" val="1892489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動画</a:t>
            </a:r>
            <a:endParaRPr kumimoji="1" lang="ja-JP" altLang="en-US" dirty="0"/>
          </a:p>
        </p:txBody>
      </p:sp>
      <p:pic>
        <p:nvPicPr>
          <p:cNvPr id="4" name="図 3"/>
          <p:cNvPicPr>
            <a:picLocks noChangeAspect="1"/>
          </p:cNvPicPr>
          <p:nvPr/>
        </p:nvPicPr>
        <p:blipFill>
          <a:blip r:embed="rId4"/>
          <a:stretch>
            <a:fillRect/>
          </a:stretch>
        </p:blipFill>
        <p:spPr>
          <a:xfrm>
            <a:off x="4880275" y="1417638"/>
            <a:ext cx="3967391" cy="2662328"/>
          </a:xfrm>
          <a:prstGeom prst="rect">
            <a:avLst/>
          </a:prstGeom>
        </p:spPr>
      </p:pic>
      <p:pic>
        <p:nvPicPr>
          <p:cNvPr id="5" name="図 4"/>
          <p:cNvPicPr>
            <a:picLocks noChangeAspect="1"/>
          </p:cNvPicPr>
          <p:nvPr/>
        </p:nvPicPr>
        <p:blipFill>
          <a:blip r:embed="rId5"/>
          <a:stretch>
            <a:fillRect/>
          </a:stretch>
        </p:blipFill>
        <p:spPr>
          <a:xfrm>
            <a:off x="0" y="4079966"/>
            <a:ext cx="6045200" cy="2778033"/>
          </a:xfrm>
          <a:prstGeom prst="rect">
            <a:avLst/>
          </a:prstGeom>
        </p:spPr>
      </p:pic>
      <p:pic>
        <p:nvPicPr>
          <p:cNvPr id="6" name="Movie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63271" y="1553103"/>
            <a:ext cx="3334596" cy="2500947"/>
          </a:xfrm>
          <a:prstGeom prst="rect">
            <a:avLst/>
          </a:prstGeom>
        </p:spPr>
      </p:pic>
    </p:spTree>
    <p:extLst>
      <p:ext uri="{BB962C8B-B14F-4D97-AF65-F5344CB8AC3E}">
        <p14:creationId xmlns:p14="http://schemas.microsoft.com/office/powerpoint/2010/main" val="161156697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実験構想</a:t>
            </a:r>
            <a:endParaRPr kumimoji="1" lang="ja-JP" altLang="en-US" dirty="0"/>
          </a:p>
        </p:txBody>
      </p:sp>
      <p:sp>
        <p:nvSpPr>
          <p:cNvPr id="3" name="コンテンツ プレースホルダー 2"/>
          <p:cNvSpPr>
            <a:spLocks noGrp="1"/>
          </p:cNvSpPr>
          <p:nvPr>
            <p:ph idx="1"/>
          </p:nvPr>
        </p:nvSpPr>
        <p:spPr>
          <a:xfrm>
            <a:off x="457200" y="1208636"/>
            <a:ext cx="3621765" cy="5003800"/>
          </a:xfrm>
        </p:spPr>
        <p:txBody>
          <a:bodyPr>
            <a:normAutofit/>
          </a:bodyPr>
          <a:lstStyle/>
          <a:p>
            <a:pPr marL="0" indent="0" algn="ctr">
              <a:buNone/>
            </a:pPr>
            <a:r>
              <a:rPr kumimoji="1" lang="ja-JP" altLang="en-US" dirty="0" smtClean="0"/>
              <a:t>通常の</a:t>
            </a:r>
            <a:r>
              <a:rPr kumimoji="1" lang="en-US" altLang="ja-JP" dirty="0" smtClean="0"/>
              <a:t>EGF</a:t>
            </a:r>
            <a:r>
              <a:rPr kumimoji="1" lang="ja-JP" altLang="en-US" dirty="0" smtClean="0"/>
              <a:t>刺激</a:t>
            </a:r>
            <a:endParaRPr kumimoji="1"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a:p>
          <a:p>
            <a:pPr marL="0" indent="0">
              <a:buNone/>
            </a:pPr>
            <a:endParaRPr lang="en-US" altLang="ja-JP" dirty="0" smtClean="0"/>
          </a:p>
        </p:txBody>
      </p:sp>
      <p:grpSp>
        <p:nvGrpSpPr>
          <p:cNvPr id="6" name="図形グループ 5"/>
          <p:cNvGrpSpPr/>
          <p:nvPr/>
        </p:nvGrpSpPr>
        <p:grpSpPr>
          <a:xfrm>
            <a:off x="4992847" y="5009704"/>
            <a:ext cx="3861753" cy="1827939"/>
            <a:chOff x="5616376" y="4916323"/>
            <a:chExt cx="2753197" cy="1827939"/>
          </a:xfrm>
        </p:grpSpPr>
        <p:pic>
          <p:nvPicPr>
            <p:cNvPr id="7" name="図 6"/>
            <p:cNvPicPr>
              <a:picLocks noChangeAspect="1"/>
            </p:cNvPicPr>
            <p:nvPr/>
          </p:nvPicPr>
          <p:blipFill>
            <a:blip r:embed="rId3"/>
            <a:stretch>
              <a:fillRect/>
            </a:stretch>
          </p:blipFill>
          <p:spPr>
            <a:xfrm flipH="1">
              <a:off x="8047295" y="4916323"/>
              <a:ext cx="322278" cy="1810973"/>
            </a:xfrm>
            <a:prstGeom prst="rect">
              <a:avLst/>
            </a:prstGeom>
          </p:spPr>
        </p:pic>
        <p:pic>
          <p:nvPicPr>
            <p:cNvPr id="8" name="図 7"/>
            <p:cNvPicPr>
              <a:picLocks noChangeAspect="1"/>
            </p:cNvPicPr>
            <p:nvPr/>
          </p:nvPicPr>
          <p:blipFill>
            <a:blip r:embed="rId4"/>
            <a:stretch>
              <a:fillRect/>
            </a:stretch>
          </p:blipFill>
          <p:spPr>
            <a:xfrm flipH="1">
              <a:off x="7808679" y="5097611"/>
              <a:ext cx="257856" cy="1629685"/>
            </a:xfrm>
            <a:prstGeom prst="rect">
              <a:avLst/>
            </a:prstGeom>
          </p:spPr>
        </p:pic>
        <p:pic>
          <p:nvPicPr>
            <p:cNvPr id="9" name="図 8"/>
            <p:cNvPicPr>
              <a:picLocks noChangeAspect="1"/>
            </p:cNvPicPr>
            <p:nvPr/>
          </p:nvPicPr>
          <p:blipFill>
            <a:blip r:embed="rId5"/>
            <a:stretch>
              <a:fillRect/>
            </a:stretch>
          </p:blipFill>
          <p:spPr>
            <a:xfrm>
              <a:off x="7474093" y="5819230"/>
              <a:ext cx="334586" cy="925032"/>
            </a:xfrm>
            <a:prstGeom prst="rect">
              <a:avLst/>
            </a:prstGeom>
          </p:spPr>
        </p:pic>
        <p:pic>
          <p:nvPicPr>
            <p:cNvPr id="10" name="図 9"/>
            <p:cNvPicPr>
              <a:picLocks noChangeAspect="1"/>
            </p:cNvPicPr>
            <p:nvPr/>
          </p:nvPicPr>
          <p:blipFill>
            <a:blip r:embed="rId6"/>
            <a:stretch>
              <a:fillRect/>
            </a:stretch>
          </p:blipFill>
          <p:spPr>
            <a:xfrm>
              <a:off x="7131702" y="5578757"/>
              <a:ext cx="342391" cy="1158861"/>
            </a:xfrm>
            <a:prstGeom prst="rect">
              <a:avLst/>
            </a:prstGeom>
          </p:spPr>
        </p:pic>
        <p:pic>
          <p:nvPicPr>
            <p:cNvPr id="11" name="図 10"/>
            <p:cNvPicPr>
              <a:picLocks noChangeAspect="1"/>
            </p:cNvPicPr>
            <p:nvPr/>
          </p:nvPicPr>
          <p:blipFill>
            <a:blip r:embed="rId7"/>
            <a:stretch>
              <a:fillRect/>
            </a:stretch>
          </p:blipFill>
          <p:spPr>
            <a:xfrm flipH="1">
              <a:off x="6786650" y="5946325"/>
              <a:ext cx="345052" cy="752665"/>
            </a:xfrm>
            <a:prstGeom prst="rect">
              <a:avLst/>
            </a:prstGeom>
          </p:spPr>
        </p:pic>
        <p:pic>
          <p:nvPicPr>
            <p:cNvPr id="12" name="図 11"/>
            <p:cNvPicPr>
              <a:picLocks noChangeAspect="1"/>
            </p:cNvPicPr>
            <p:nvPr/>
          </p:nvPicPr>
          <p:blipFill>
            <a:blip r:embed="rId8"/>
            <a:stretch>
              <a:fillRect/>
            </a:stretch>
          </p:blipFill>
          <p:spPr>
            <a:xfrm>
              <a:off x="6407053" y="6163088"/>
              <a:ext cx="379597" cy="535902"/>
            </a:xfrm>
            <a:prstGeom prst="rect">
              <a:avLst/>
            </a:prstGeom>
          </p:spPr>
        </p:pic>
        <p:pic>
          <p:nvPicPr>
            <p:cNvPr id="13" name="図 12"/>
            <p:cNvPicPr>
              <a:picLocks noChangeAspect="1"/>
            </p:cNvPicPr>
            <p:nvPr/>
          </p:nvPicPr>
          <p:blipFill>
            <a:blip r:embed="rId9"/>
            <a:stretch>
              <a:fillRect/>
            </a:stretch>
          </p:blipFill>
          <p:spPr>
            <a:xfrm>
              <a:off x="5616376" y="6388933"/>
              <a:ext cx="357758" cy="310057"/>
            </a:xfrm>
            <a:prstGeom prst="rect">
              <a:avLst/>
            </a:prstGeom>
          </p:spPr>
        </p:pic>
        <p:cxnSp>
          <p:nvCxnSpPr>
            <p:cNvPr id="14" name="直線コネクタ 13"/>
            <p:cNvCxnSpPr/>
            <p:nvPr/>
          </p:nvCxnSpPr>
          <p:spPr>
            <a:xfrm flipV="1">
              <a:off x="5616376" y="5292038"/>
              <a:ext cx="2753197" cy="1406952"/>
            </a:xfrm>
            <a:prstGeom prst="line">
              <a:avLst/>
            </a:prstGeom>
          </p:spPr>
          <p:style>
            <a:lnRef idx="2">
              <a:schemeClr val="accent1"/>
            </a:lnRef>
            <a:fillRef idx="0">
              <a:schemeClr val="accent1"/>
            </a:fillRef>
            <a:effectRef idx="1">
              <a:schemeClr val="accent1"/>
            </a:effectRef>
            <a:fontRef idx="minor">
              <a:schemeClr val="tx1"/>
            </a:fontRef>
          </p:style>
        </p:cxnSp>
      </p:grpSp>
      <p:sp>
        <p:nvSpPr>
          <p:cNvPr id="16" name="直角三角形 15"/>
          <p:cNvSpPr/>
          <p:nvPr/>
        </p:nvSpPr>
        <p:spPr>
          <a:xfrm flipH="1">
            <a:off x="101166" y="5389673"/>
            <a:ext cx="3208183" cy="1337623"/>
          </a:xfrm>
          <a:prstGeom prst="rtTriangle">
            <a:avLst/>
          </a:prstGeom>
          <a:gradFill flip="none" rotWithShape="1">
            <a:gsLst>
              <a:gs pos="0">
                <a:srgbClr val="88DA14">
                  <a:alpha val="80000"/>
                </a:srgbClr>
              </a:gs>
              <a:gs pos="100000">
                <a:srgbClr val="FFFFFF">
                  <a:alpha val="4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コンテンツ プレースホルダー 2"/>
          <p:cNvSpPr txBox="1">
            <a:spLocks/>
          </p:cNvSpPr>
          <p:nvPr/>
        </p:nvSpPr>
        <p:spPr>
          <a:xfrm>
            <a:off x="5177568" y="1208636"/>
            <a:ext cx="3621765" cy="5003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buFont typeface="Arial"/>
              <a:buNone/>
            </a:pPr>
            <a:r>
              <a:rPr lang="ja-JP" altLang="en-US" dirty="0" smtClean="0"/>
              <a:t>ビーズの</a:t>
            </a:r>
            <a:r>
              <a:rPr lang="en-US" altLang="ja-JP" dirty="0" smtClean="0"/>
              <a:t>EGF</a:t>
            </a:r>
            <a:r>
              <a:rPr lang="ja-JP" altLang="en-US" dirty="0" smtClean="0"/>
              <a:t>刺激</a:t>
            </a:r>
            <a:endParaRPr lang="en-US" altLang="ja-JP" dirty="0" smtClean="0"/>
          </a:p>
          <a:p>
            <a:pPr marL="0" indent="0">
              <a:buFont typeface="Arial"/>
              <a:buNone/>
            </a:pPr>
            <a:endParaRPr lang="en-US" altLang="ja-JP" dirty="0" smtClean="0"/>
          </a:p>
          <a:p>
            <a:pPr marL="0" indent="0">
              <a:buFont typeface="Arial"/>
              <a:buNone/>
            </a:pPr>
            <a:endParaRPr lang="en-US" altLang="ja-JP" dirty="0" smtClean="0"/>
          </a:p>
          <a:p>
            <a:pPr marL="0" indent="0">
              <a:buFont typeface="Arial"/>
              <a:buNone/>
            </a:pPr>
            <a:endParaRPr lang="en-US" altLang="ja-JP" dirty="0" smtClean="0"/>
          </a:p>
          <a:p>
            <a:pPr marL="0" indent="0">
              <a:buFont typeface="Arial"/>
              <a:buNone/>
            </a:pPr>
            <a:endParaRPr lang="en-US" altLang="ja-JP" dirty="0" smtClean="0"/>
          </a:p>
        </p:txBody>
      </p:sp>
      <p:sp>
        <p:nvSpPr>
          <p:cNvPr id="18" name="円/楕円 17"/>
          <p:cNvSpPr/>
          <p:nvPr/>
        </p:nvSpPr>
        <p:spPr>
          <a:xfrm>
            <a:off x="5836359" y="3329039"/>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6686064" y="2780592"/>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6988451" y="2963408"/>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8096082" y="2639231"/>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8286518" y="3389737"/>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7463867" y="2822046"/>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5" name="直線矢印コネクタ 24"/>
          <p:cNvCxnSpPr>
            <a:stCxn id="18" idx="4"/>
          </p:cNvCxnSpPr>
          <p:nvPr/>
        </p:nvCxnSpPr>
        <p:spPr>
          <a:xfrm>
            <a:off x="6007555" y="3694670"/>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6852609" y="3091133"/>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7146923" y="3329039"/>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p:nvPr/>
        </p:nvCxnSpPr>
        <p:spPr>
          <a:xfrm>
            <a:off x="7629048" y="3195749"/>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8438473" y="3755368"/>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p:nvPr/>
        </p:nvCxnSpPr>
        <p:spPr>
          <a:xfrm>
            <a:off x="8267278" y="3004862"/>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8515604" y="2791631"/>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3" name="直線矢印コネクタ 32"/>
          <p:cNvCxnSpPr/>
          <p:nvPr/>
        </p:nvCxnSpPr>
        <p:spPr>
          <a:xfrm>
            <a:off x="8686800" y="3157262"/>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4" name="円/楕円 33"/>
          <p:cNvSpPr/>
          <p:nvPr/>
        </p:nvSpPr>
        <p:spPr>
          <a:xfrm>
            <a:off x="7857466" y="2137343"/>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a:off x="8028662" y="2502974"/>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6" name="円/楕円 35"/>
          <p:cNvSpPr/>
          <p:nvPr/>
        </p:nvSpPr>
        <p:spPr>
          <a:xfrm>
            <a:off x="8286518" y="1771712"/>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7" name="直線矢印コネクタ 36"/>
          <p:cNvCxnSpPr/>
          <p:nvPr/>
        </p:nvCxnSpPr>
        <p:spPr>
          <a:xfrm>
            <a:off x="8457714" y="2137343"/>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nvGrpSpPr>
          <p:cNvPr id="43" name="図形グループ 42"/>
          <p:cNvGrpSpPr/>
          <p:nvPr/>
        </p:nvGrpSpPr>
        <p:grpSpPr>
          <a:xfrm>
            <a:off x="3372066" y="2079611"/>
            <a:ext cx="1597146" cy="1769930"/>
            <a:chOff x="3097512" y="2079611"/>
            <a:chExt cx="1597146" cy="1769930"/>
          </a:xfrm>
        </p:grpSpPr>
        <p:sp>
          <p:nvSpPr>
            <p:cNvPr id="39" name="正方形/長方形 38"/>
            <p:cNvSpPr/>
            <p:nvPr/>
          </p:nvSpPr>
          <p:spPr>
            <a:xfrm rot="3032401">
              <a:off x="3302922" y="2489678"/>
              <a:ext cx="1516817" cy="1202909"/>
            </a:xfrm>
            <a:prstGeom prst="rect">
              <a:avLst/>
            </a:prstGeom>
            <a:solidFill>
              <a:srgbClr val="88DA1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a:off x="3097512" y="2079611"/>
              <a:ext cx="1597146" cy="826065"/>
            </a:xfrm>
            <a:prstGeom prst="triangle">
              <a:avLst>
                <a:gd name="adj" fmla="val 57228"/>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3232578" y="2937835"/>
            <a:ext cx="153731" cy="1869951"/>
          </a:xfrm>
          <a:prstGeom prst="rect">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47" name="図形グループ 46"/>
          <p:cNvGrpSpPr/>
          <p:nvPr/>
        </p:nvGrpSpPr>
        <p:grpSpPr>
          <a:xfrm>
            <a:off x="782763" y="4522287"/>
            <a:ext cx="2606759" cy="668705"/>
            <a:chOff x="782763" y="4522287"/>
            <a:chExt cx="2606759" cy="668705"/>
          </a:xfrm>
        </p:grpSpPr>
        <p:sp>
          <p:nvSpPr>
            <p:cNvPr id="44" name="円/楕円 43"/>
            <p:cNvSpPr/>
            <p:nvPr/>
          </p:nvSpPr>
          <p:spPr>
            <a:xfrm>
              <a:off x="995931" y="4522287"/>
              <a:ext cx="2039483" cy="66870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1481512" y="4724672"/>
              <a:ext cx="481010" cy="285032"/>
            </a:xfrm>
            <a:prstGeom prst="ellipse">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C0090"/>
                </a:solidFill>
              </a:endParaRPr>
            </a:p>
          </p:txBody>
        </p:sp>
        <p:sp>
          <p:nvSpPr>
            <p:cNvPr id="46" name="円/楕円 45"/>
            <p:cNvSpPr/>
            <p:nvPr/>
          </p:nvSpPr>
          <p:spPr>
            <a:xfrm flipV="1">
              <a:off x="782763" y="5009703"/>
              <a:ext cx="2606759" cy="1812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8" name="図形グループ 47"/>
          <p:cNvGrpSpPr/>
          <p:nvPr/>
        </p:nvGrpSpPr>
        <p:grpSpPr>
          <a:xfrm>
            <a:off x="5894079" y="4390319"/>
            <a:ext cx="2606759" cy="668705"/>
            <a:chOff x="782763" y="4522287"/>
            <a:chExt cx="2606759" cy="668705"/>
          </a:xfrm>
        </p:grpSpPr>
        <p:sp>
          <p:nvSpPr>
            <p:cNvPr id="49" name="円/楕円 48"/>
            <p:cNvSpPr/>
            <p:nvPr/>
          </p:nvSpPr>
          <p:spPr>
            <a:xfrm>
              <a:off x="995931" y="4522287"/>
              <a:ext cx="2039483" cy="66870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1481512" y="4724672"/>
              <a:ext cx="481010" cy="285032"/>
            </a:xfrm>
            <a:prstGeom prst="ellipse">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C0090"/>
                </a:solidFill>
              </a:endParaRPr>
            </a:p>
          </p:txBody>
        </p:sp>
        <p:sp>
          <p:nvSpPr>
            <p:cNvPr id="51" name="円/楕円 50"/>
            <p:cNvSpPr/>
            <p:nvPr/>
          </p:nvSpPr>
          <p:spPr>
            <a:xfrm flipV="1">
              <a:off x="782763" y="5009703"/>
              <a:ext cx="2606759" cy="1812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2" name="テキスト ボックス 51"/>
          <p:cNvSpPr txBox="1"/>
          <p:nvPr/>
        </p:nvSpPr>
        <p:spPr>
          <a:xfrm>
            <a:off x="4091917" y="5190992"/>
            <a:ext cx="2760692" cy="584776"/>
          </a:xfrm>
          <a:prstGeom prst="rect">
            <a:avLst/>
          </a:prstGeom>
          <a:noFill/>
        </p:spPr>
        <p:txBody>
          <a:bodyPr wrap="none" rtlCol="0">
            <a:spAutoFit/>
          </a:bodyPr>
          <a:lstStyle/>
          <a:p>
            <a:r>
              <a:rPr kumimoji="1" lang="ja-JP" altLang="en-US" sz="3200" dirty="0" smtClean="0"/>
              <a:t>ガタガタな勾配</a:t>
            </a:r>
            <a:endParaRPr kumimoji="1" lang="en-US" altLang="ja-JP" sz="3200" dirty="0" smtClean="0"/>
          </a:p>
        </p:txBody>
      </p:sp>
      <p:sp>
        <p:nvSpPr>
          <p:cNvPr id="53" name="テキスト ボックス 52"/>
          <p:cNvSpPr txBox="1"/>
          <p:nvPr/>
        </p:nvSpPr>
        <p:spPr>
          <a:xfrm>
            <a:off x="101166" y="5245884"/>
            <a:ext cx="2606803" cy="584776"/>
          </a:xfrm>
          <a:prstGeom prst="rect">
            <a:avLst/>
          </a:prstGeom>
          <a:noFill/>
        </p:spPr>
        <p:txBody>
          <a:bodyPr wrap="none" rtlCol="0">
            <a:spAutoFit/>
          </a:bodyPr>
          <a:lstStyle/>
          <a:p>
            <a:r>
              <a:rPr kumimoji="1" lang="ja-JP" altLang="en-US" sz="3200" dirty="0" smtClean="0"/>
              <a:t>理想的な勾配</a:t>
            </a:r>
            <a:endParaRPr kumimoji="1" lang="en-US" altLang="ja-JP" sz="3200" dirty="0" smtClean="0"/>
          </a:p>
        </p:txBody>
      </p:sp>
    </p:spTree>
    <p:extLst>
      <p:ext uri="{BB962C8B-B14F-4D97-AF65-F5344CB8AC3E}">
        <p14:creationId xmlns:p14="http://schemas.microsoft.com/office/powerpoint/2010/main" val="518052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実験構想</a:t>
            </a:r>
            <a:endParaRPr kumimoji="1" lang="ja-JP" altLang="en-US" dirty="0"/>
          </a:p>
        </p:txBody>
      </p:sp>
      <p:sp>
        <p:nvSpPr>
          <p:cNvPr id="3" name="コンテンツ プレースホルダー 2"/>
          <p:cNvSpPr>
            <a:spLocks noGrp="1"/>
          </p:cNvSpPr>
          <p:nvPr>
            <p:ph idx="1"/>
          </p:nvPr>
        </p:nvSpPr>
        <p:spPr>
          <a:xfrm>
            <a:off x="457200" y="1208636"/>
            <a:ext cx="3621765" cy="5003800"/>
          </a:xfrm>
        </p:spPr>
        <p:txBody>
          <a:bodyPr>
            <a:normAutofit/>
          </a:bodyPr>
          <a:lstStyle/>
          <a:p>
            <a:pPr marL="0" indent="0" algn="ctr">
              <a:buNone/>
            </a:pPr>
            <a:r>
              <a:rPr kumimoji="1" lang="ja-JP" altLang="en-US" dirty="0" smtClean="0"/>
              <a:t>通常の</a:t>
            </a:r>
            <a:r>
              <a:rPr kumimoji="1" lang="en-US" altLang="ja-JP" dirty="0" smtClean="0"/>
              <a:t>EGF</a:t>
            </a:r>
            <a:r>
              <a:rPr kumimoji="1" lang="ja-JP" altLang="en-US" dirty="0" smtClean="0"/>
              <a:t>刺激</a:t>
            </a:r>
            <a:endParaRPr kumimoji="1"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a:p>
          <a:p>
            <a:pPr marL="0" indent="0">
              <a:buNone/>
            </a:pPr>
            <a:endParaRPr lang="en-US" altLang="ja-JP" dirty="0" smtClean="0"/>
          </a:p>
        </p:txBody>
      </p:sp>
      <p:grpSp>
        <p:nvGrpSpPr>
          <p:cNvPr id="6" name="図形グループ 5"/>
          <p:cNvGrpSpPr/>
          <p:nvPr/>
        </p:nvGrpSpPr>
        <p:grpSpPr>
          <a:xfrm>
            <a:off x="4992847" y="5009704"/>
            <a:ext cx="3861753" cy="1827939"/>
            <a:chOff x="5616376" y="4916323"/>
            <a:chExt cx="2753197" cy="1827939"/>
          </a:xfrm>
        </p:grpSpPr>
        <p:pic>
          <p:nvPicPr>
            <p:cNvPr id="7" name="図 6"/>
            <p:cNvPicPr>
              <a:picLocks noChangeAspect="1"/>
            </p:cNvPicPr>
            <p:nvPr/>
          </p:nvPicPr>
          <p:blipFill>
            <a:blip r:embed="rId3"/>
            <a:stretch>
              <a:fillRect/>
            </a:stretch>
          </p:blipFill>
          <p:spPr>
            <a:xfrm flipH="1">
              <a:off x="8047295" y="4916323"/>
              <a:ext cx="322278" cy="1810973"/>
            </a:xfrm>
            <a:prstGeom prst="rect">
              <a:avLst/>
            </a:prstGeom>
          </p:spPr>
        </p:pic>
        <p:pic>
          <p:nvPicPr>
            <p:cNvPr id="8" name="図 7"/>
            <p:cNvPicPr>
              <a:picLocks noChangeAspect="1"/>
            </p:cNvPicPr>
            <p:nvPr/>
          </p:nvPicPr>
          <p:blipFill>
            <a:blip r:embed="rId4"/>
            <a:stretch>
              <a:fillRect/>
            </a:stretch>
          </p:blipFill>
          <p:spPr>
            <a:xfrm flipH="1">
              <a:off x="7808679" y="5097611"/>
              <a:ext cx="257856" cy="1629685"/>
            </a:xfrm>
            <a:prstGeom prst="rect">
              <a:avLst/>
            </a:prstGeom>
          </p:spPr>
        </p:pic>
        <p:pic>
          <p:nvPicPr>
            <p:cNvPr id="9" name="図 8"/>
            <p:cNvPicPr>
              <a:picLocks noChangeAspect="1"/>
            </p:cNvPicPr>
            <p:nvPr/>
          </p:nvPicPr>
          <p:blipFill>
            <a:blip r:embed="rId5"/>
            <a:stretch>
              <a:fillRect/>
            </a:stretch>
          </p:blipFill>
          <p:spPr>
            <a:xfrm>
              <a:off x="7474093" y="5819230"/>
              <a:ext cx="334586" cy="925032"/>
            </a:xfrm>
            <a:prstGeom prst="rect">
              <a:avLst/>
            </a:prstGeom>
          </p:spPr>
        </p:pic>
        <p:pic>
          <p:nvPicPr>
            <p:cNvPr id="10" name="図 9"/>
            <p:cNvPicPr>
              <a:picLocks noChangeAspect="1"/>
            </p:cNvPicPr>
            <p:nvPr/>
          </p:nvPicPr>
          <p:blipFill>
            <a:blip r:embed="rId6"/>
            <a:stretch>
              <a:fillRect/>
            </a:stretch>
          </p:blipFill>
          <p:spPr>
            <a:xfrm>
              <a:off x="7131702" y="5578757"/>
              <a:ext cx="342391" cy="1158861"/>
            </a:xfrm>
            <a:prstGeom prst="rect">
              <a:avLst/>
            </a:prstGeom>
          </p:spPr>
        </p:pic>
        <p:pic>
          <p:nvPicPr>
            <p:cNvPr id="11" name="図 10"/>
            <p:cNvPicPr>
              <a:picLocks noChangeAspect="1"/>
            </p:cNvPicPr>
            <p:nvPr/>
          </p:nvPicPr>
          <p:blipFill>
            <a:blip r:embed="rId7"/>
            <a:stretch>
              <a:fillRect/>
            </a:stretch>
          </p:blipFill>
          <p:spPr>
            <a:xfrm flipH="1">
              <a:off x="6786650" y="5946325"/>
              <a:ext cx="345052" cy="752665"/>
            </a:xfrm>
            <a:prstGeom prst="rect">
              <a:avLst/>
            </a:prstGeom>
          </p:spPr>
        </p:pic>
        <p:pic>
          <p:nvPicPr>
            <p:cNvPr id="12" name="図 11"/>
            <p:cNvPicPr>
              <a:picLocks noChangeAspect="1"/>
            </p:cNvPicPr>
            <p:nvPr/>
          </p:nvPicPr>
          <p:blipFill>
            <a:blip r:embed="rId8"/>
            <a:stretch>
              <a:fillRect/>
            </a:stretch>
          </p:blipFill>
          <p:spPr>
            <a:xfrm>
              <a:off x="6407053" y="6163088"/>
              <a:ext cx="379597" cy="535902"/>
            </a:xfrm>
            <a:prstGeom prst="rect">
              <a:avLst/>
            </a:prstGeom>
          </p:spPr>
        </p:pic>
        <p:pic>
          <p:nvPicPr>
            <p:cNvPr id="13" name="図 12"/>
            <p:cNvPicPr>
              <a:picLocks noChangeAspect="1"/>
            </p:cNvPicPr>
            <p:nvPr/>
          </p:nvPicPr>
          <p:blipFill>
            <a:blip r:embed="rId9"/>
            <a:stretch>
              <a:fillRect/>
            </a:stretch>
          </p:blipFill>
          <p:spPr>
            <a:xfrm>
              <a:off x="5616376" y="6388933"/>
              <a:ext cx="357758" cy="310057"/>
            </a:xfrm>
            <a:prstGeom prst="rect">
              <a:avLst/>
            </a:prstGeom>
          </p:spPr>
        </p:pic>
        <p:cxnSp>
          <p:nvCxnSpPr>
            <p:cNvPr id="14" name="直線コネクタ 13"/>
            <p:cNvCxnSpPr/>
            <p:nvPr/>
          </p:nvCxnSpPr>
          <p:spPr>
            <a:xfrm flipV="1">
              <a:off x="5616376" y="5292038"/>
              <a:ext cx="2753197" cy="1406952"/>
            </a:xfrm>
            <a:prstGeom prst="line">
              <a:avLst/>
            </a:prstGeom>
          </p:spPr>
          <p:style>
            <a:lnRef idx="2">
              <a:schemeClr val="accent1"/>
            </a:lnRef>
            <a:fillRef idx="0">
              <a:schemeClr val="accent1"/>
            </a:fillRef>
            <a:effectRef idx="1">
              <a:schemeClr val="accent1"/>
            </a:effectRef>
            <a:fontRef idx="minor">
              <a:schemeClr val="tx1"/>
            </a:fontRef>
          </p:style>
        </p:cxnSp>
      </p:grpSp>
      <p:sp>
        <p:nvSpPr>
          <p:cNvPr id="16" name="直角三角形 15"/>
          <p:cNvSpPr/>
          <p:nvPr/>
        </p:nvSpPr>
        <p:spPr>
          <a:xfrm flipH="1">
            <a:off x="101166" y="5389673"/>
            <a:ext cx="3208183" cy="1337623"/>
          </a:xfrm>
          <a:prstGeom prst="rtTriangle">
            <a:avLst/>
          </a:prstGeom>
          <a:gradFill flip="none" rotWithShape="1">
            <a:gsLst>
              <a:gs pos="0">
                <a:srgbClr val="88DA14">
                  <a:alpha val="80000"/>
                </a:srgbClr>
              </a:gs>
              <a:gs pos="100000">
                <a:srgbClr val="FFFFFF">
                  <a:alpha val="4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コンテンツ プレースホルダー 2"/>
          <p:cNvSpPr txBox="1">
            <a:spLocks/>
          </p:cNvSpPr>
          <p:nvPr/>
        </p:nvSpPr>
        <p:spPr>
          <a:xfrm>
            <a:off x="5177568" y="1208636"/>
            <a:ext cx="3621765" cy="5003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buFont typeface="Arial"/>
              <a:buNone/>
            </a:pPr>
            <a:r>
              <a:rPr lang="ja-JP" altLang="en-US" dirty="0" smtClean="0"/>
              <a:t>ビーズの</a:t>
            </a:r>
            <a:r>
              <a:rPr lang="en-US" altLang="ja-JP" dirty="0" smtClean="0"/>
              <a:t>EGF</a:t>
            </a:r>
            <a:r>
              <a:rPr lang="ja-JP" altLang="en-US" dirty="0" smtClean="0"/>
              <a:t>刺激</a:t>
            </a:r>
            <a:endParaRPr lang="en-US" altLang="ja-JP" dirty="0" smtClean="0"/>
          </a:p>
          <a:p>
            <a:pPr marL="0" indent="0">
              <a:buFont typeface="Arial"/>
              <a:buNone/>
            </a:pPr>
            <a:endParaRPr lang="en-US" altLang="ja-JP" dirty="0" smtClean="0"/>
          </a:p>
          <a:p>
            <a:pPr marL="0" indent="0">
              <a:buFont typeface="Arial"/>
              <a:buNone/>
            </a:pPr>
            <a:endParaRPr lang="en-US" altLang="ja-JP" dirty="0" smtClean="0"/>
          </a:p>
          <a:p>
            <a:pPr marL="0" indent="0">
              <a:buFont typeface="Arial"/>
              <a:buNone/>
            </a:pPr>
            <a:endParaRPr lang="en-US" altLang="ja-JP" dirty="0" smtClean="0"/>
          </a:p>
          <a:p>
            <a:pPr marL="0" indent="0">
              <a:buFont typeface="Arial"/>
              <a:buNone/>
            </a:pPr>
            <a:endParaRPr lang="en-US" altLang="ja-JP" dirty="0" smtClean="0"/>
          </a:p>
        </p:txBody>
      </p:sp>
      <p:sp>
        <p:nvSpPr>
          <p:cNvPr id="18" name="円/楕円 17"/>
          <p:cNvSpPr/>
          <p:nvPr/>
        </p:nvSpPr>
        <p:spPr>
          <a:xfrm>
            <a:off x="5836359" y="3329039"/>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6686064" y="2780592"/>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6988451" y="2963408"/>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8096082" y="2639231"/>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8286518" y="3389737"/>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7463867" y="2822046"/>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5" name="直線矢印コネクタ 24"/>
          <p:cNvCxnSpPr>
            <a:stCxn id="18" idx="4"/>
          </p:cNvCxnSpPr>
          <p:nvPr/>
        </p:nvCxnSpPr>
        <p:spPr>
          <a:xfrm>
            <a:off x="6007555" y="3694670"/>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6852609" y="3091133"/>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7146923" y="3329039"/>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p:nvPr/>
        </p:nvCxnSpPr>
        <p:spPr>
          <a:xfrm>
            <a:off x="7629048" y="3195749"/>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8438473" y="3755368"/>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p:nvPr/>
        </p:nvCxnSpPr>
        <p:spPr>
          <a:xfrm>
            <a:off x="8267278" y="3004862"/>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8515604" y="2791631"/>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3" name="直線矢印コネクタ 32"/>
          <p:cNvCxnSpPr/>
          <p:nvPr/>
        </p:nvCxnSpPr>
        <p:spPr>
          <a:xfrm>
            <a:off x="8686800" y="3157262"/>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4" name="円/楕円 33"/>
          <p:cNvSpPr/>
          <p:nvPr/>
        </p:nvSpPr>
        <p:spPr>
          <a:xfrm>
            <a:off x="7857466" y="2137343"/>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a:off x="8028662" y="2502974"/>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6" name="円/楕円 35"/>
          <p:cNvSpPr/>
          <p:nvPr/>
        </p:nvSpPr>
        <p:spPr>
          <a:xfrm>
            <a:off x="8286518" y="1771712"/>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7" name="直線矢印コネクタ 36"/>
          <p:cNvCxnSpPr/>
          <p:nvPr/>
        </p:nvCxnSpPr>
        <p:spPr>
          <a:xfrm>
            <a:off x="8457714" y="2137343"/>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nvGrpSpPr>
          <p:cNvPr id="43" name="図形グループ 42"/>
          <p:cNvGrpSpPr/>
          <p:nvPr/>
        </p:nvGrpSpPr>
        <p:grpSpPr>
          <a:xfrm>
            <a:off x="3372066" y="2079611"/>
            <a:ext cx="1597146" cy="1769930"/>
            <a:chOff x="3097512" y="2079611"/>
            <a:chExt cx="1597146" cy="1769930"/>
          </a:xfrm>
        </p:grpSpPr>
        <p:sp>
          <p:nvSpPr>
            <p:cNvPr id="39" name="正方形/長方形 38"/>
            <p:cNvSpPr/>
            <p:nvPr/>
          </p:nvSpPr>
          <p:spPr>
            <a:xfrm rot="3032401">
              <a:off x="3302922" y="2489678"/>
              <a:ext cx="1516817" cy="1202909"/>
            </a:xfrm>
            <a:prstGeom prst="rect">
              <a:avLst/>
            </a:prstGeom>
            <a:solidFill>
              <a:srgbClr val="88DA1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a:off x="3097512" y="2079611"/>
              <a:ext cx="1597146" cy="826065"/>
            </a:xfrm>
            <a:prstGeom prst="triangle">
              <a:avLst>
                <a:gd name="adj" fmla="val 57228"/>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3232578" y="2937835"/>
            <a:ext cx="153731" cy="1869951"/>
          </a:xfrm>
          <a:prstGeom prst="rect">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47" name="図形グループ 46"/>
          <p:cNvGrpSpPr/>
          <p:nvPr/>
        </p:nvGrpSpPr>
        <p:grpSpPr>
          <a:xfrm>
            <a:off x="782763" y="4522287"/>
            <a:ext cx="2606759" cy="668705"/>
            <a:chOff x="782763" y="4522287"/>
            <a:chExt cx="2606759" cy="668705"/>
          </a:xfrm>
        </p:grpSpPr>
        <p:sp>
          <p:nvSpPr>
            <p:cNvPr id="44" name="円/楕円 43"/>
            <p:cNvSpPr/>
            <p:nvPr/>
          </p:nvSpPr>
          <p:spPr>
            <a:xfrm>
              <a:off x="995931" y="4522287"/>
              <a:ext cx="2039483" cy="66870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1481512" y="4724672"/>
              <a:ext cx="481010" cy="285032"/>
            </a:xfrm>
            <a:prstGeom prst="ellipse">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C0090"/>
                </a:solidFill>
              </a:endParaRPr>
            </a:p>
          </p:txBody>
        </p:sp>
        <p:sp>
          <p:nvSpPr>
            <p:cNvPr id="46" name="円/楕円 45"/>
            <p:cNvSpPr/>
            <p:nvPr/>
          </p:nvSpPr>
          <p:spPr>
            <a:xfrm flipV="1">
              <a:off x="782763" y="5009703"/>
              <a:ext cx="2606759" cy="1812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8" name="図形グループ 47"/>
          <p:cNvGrpSpPr/>
          <p:nvPr/>
        </p:nvGrpSpPr>
        <p:grpSpPr>
          <a:xfrm>
            <a:off x="5894079" y="4390319"/>
            <a:ext cx="2606759" cy="668705"/>
            <a:chOff x="782763" y="4522287"/>
            <a:chExt cx="2606759" cy="668705"/>
          </a:xfrm>
        </p:grpSpPr>
        <p:sp>
          <p:nvSpPr>
            <p:cNvPr id="49" name="円/楕円 48"/>
            <p:cNvSpPr/>
            <p:nvPr/>
          </p:nvSpPr>
          <p:spPr>
            <a:xfrm>
              <a:off x="995931" y="4522287"/>
              <a:ext cx="2039483" cy="66870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1481512" y="4724672"/>
              <a:ext cx="481010" cy="285032"/>
            </a:xfrm>
            <a:prstGeom prst="ellipse">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C0090"/>
                </a:solidFill>
              </a:endParaRPr>
            </a:p>
          </p:txBody>
        </p:sp>
        <p:sp>
          <p:nvSpPr>
            <p:cNvPr id="51" name="円/楕円 50"/>
            <p:cNvSpPr/>
            <p:nvPr/>
          </p:nvSpPr>
          <p:spPr>
            <a:xfrm flipV="1">
              <a:off x="782763" y="5009703"/>
              <a:ext cx="2606759" cy="1812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2" name="テキスト ボックス 51"/>
          <p:cNvSpPr txBox="1"/>
          <p:nvPr/>
        </p:nvSpPr>
        <p:spPr>
          <a:xfrm>
            <a:off x="4091917" y="5190992"/>
            <a:ext cx="2760692" cy="584776"/>
          </a:xfrm>
          <a:prstGeom prst="rect">
            <a:avLst/>
          </a:prstGeom>
          <a:noFill/>
        </p:spPr>
        <p:txBody>
          <a:bodyPr wrap="none" rtlCol="0">
            <a:spAutoFit/>
          </a:bodyPr>
          <a:lstStyle/>
          <a:p>
            <a:r>
              <a:rPr kumimoji="1" lang="ja-JP" altLang="en-US" sz="3200" dirty="0" smtClean="0"/>
              <a:t>ガタガタな勾配</a:t>
            </a:r>
            <a:endParaRPr kumimoji="1" lang="en-US" altLang="ja-JP" sz="3200" dirty="0" smtClean="0"/>
          </a:p>
        </p:txBody>
      </p:sp>
      <p:sp>
        <p:nvSpPr>
          <p:cNvPr id="53" name="テキスト ボックス 52"/>
          <p:cNvSpPr txBox="1"/>
          <p:nvPr/>
        </p:nvSpPr>
        <p:spPr>
          <a:xfrm>
            <a:off x="101166" y="5245884"/>
            <a:ext cx="2606803" cy="584776"/>
          </a:xfrm>
          <a:prstGeom prst="rect">
            <a:avLst/>
          </a:prstGeom>
          <a:noFill/>
        </p:spPr>
        <p:txBody>
          <a:bodyPr wrap="none" rtlCol="0">
            <a:spAutoFit/>
          </a:bodyPr>
          <a:lstStyle/>
          <a:p>
            <a:r>
              <a:rPr kumimoji="1" lang="ja-JP" altLang="en-US" sz="3200" dirty="0" smtClean="0"/>
              <a:t>理想的な勾配</a:t>
            </a:r>
            <a:endParaRPr kumimoji="1" lang="en-US" altLang="ja-JP" sz="3200" dirty="0" smtClean="0"/>
          </a:p>
        </p:txBody>
      </p:sp>
      <p:sp>
        <p:nvSpPr>
          <p:cNvPr id="54" name="右矢印 53"/>
          <p:cNvSpPr/>
          <p:nvPr/>
        </p:nvSpPr>
        <p:spPr>
          <a:xfrm rot="13478896">
            <a:off x="5014636" y="6110654"/>
            <a:ext cx="812655" cy="462969"/>
          </a:xfrm>
          <a:prstGeom prst="rightArrow">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rot="19260689">
            <a:off x="5487751" y="6125312"/>
            <a:ext cx="812655" cy="462969"/>
          </a:xfrm>
          <a:prstGeom prst="rightArrow">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6" name="右矢印 55"/>
          <p:cNvSpPr/>
          <p:nvPr/>
        </p:nvSpPr>
        <p:spPr>
          <a:xfrm rot="13478896">
            <a:off x="7149326" y="6131360"/>
            <a:ext cx="812655" cy="462969"/>
          </a:xfrm>
          <a:prstGeom prst="rightArrow">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7" name="右矢印 56"/>
          <p:cNvSpPr/>
          <p:nvPr/>
        </p:nvSpPr>
        <p:spPr>
          <a:xfrm rot="19260689">
            <a:off x="7601078" y="6125312"/>
            <a:ext cx="812655" cy="462969"/>
          </a:xfrm>
          <a:prstGeom prst="rightArrow">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5352962" y="5654985"/>
            <a:ext cx="748923" cy="769441"/>
          </a:xfrm>
          <a:prstGeom prst="rect">
            <a:avLst/>
          </a:prstGeom>
        </p:spPr>
        <p:txBody>
          <a:bodyPr wrap="none">
            <a:spAutoFit/>
          </a:bodyPr>
          <a:lstStyle/>
          <a:p>
            <a:r>
              <a:rPr kumimoji="1" lang="ja-JP" altLang="en-US" sz="4400" dirty="0">
                <a:solidFill>
                  <a:srgbClr val="FF0000"/>
                </a:solidFill>
              </a:rPr>
              <a:t>？</a:t>
            </a:r>
            <a:endParaRPr lang="ja-JP" altLang="en-US" sz="4400" dirty="0">
              <a:solidFill>
                <a:srgbClr val="FF0000"/>
              </a:solidFill>
            </a:endParaRPr>
          </a:p>
        </p:txBody>
      </p:sp>
      <p:sp>
        <p:nvSpPr>
          <p:cNvPr id="59" name="正方形/長方形 58"/>
          <p:cNvSpPr/>
          <p:nvPr/>
        </p:nvSpPr>
        <p:spPr>
          <a:xfrm>
            <a:off x="7431796" y="5654985"/>
            <a:ext cx="748923" cy="769441"/>
          </a:xfrm>
          <a:prstGeom prst="rect">
            <a:avLst/>
          </a:prstGeom>
        </p:spPr>
        <p:txBody>
          <a:bodyPr wrap="none">
            <a:spAutoFit/>
          </a:bodyPr>
          <a:lstStyle/>
          <a:p>
            <a:r>
              <a:rPr kumimoji="1" lang="ja-JP" altLang="en-US" sz="4400" dirty="0">
                <a:solidFill>
                  <a:srgbClr val="FF0000"/>
                </a:solidFill>
              </a:rPr>
              <a:t>？</a:t>
            </a:r>
            <a:endParaRPr lang="ja-JP" altLang="en-US" sz="4400" dirty="0">
              <a:solidFill>
                <a:srgbClr val="FF0000"/>
              </a:solidFill>
            </a:endParaRPr>
          </a:p>
        </p:txBody>
      </p:sp>
    </p:spTree>
    <p:extLst>
      <p:ext uri="{BB962C8B-B14F-4D97-AF65-F5344CB8AC3E}">
        <p14:creationId xmlns:p14="http://schemas.microsoft.com/office/powerpoint/2010/main" val="243664008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実験構想</a:t>
            </a:r>
            <a:endParaRPr kumimoji="1" lang="ja-JP" altLang="en-US" dirty="0"/>
          </a:p>
        </p:txBody>
      </p:sp>
      <p:sp>
        <p:nvSpPr>
          <p:cNvPr id="3" name="コンテンツ プレースホルダー 2"/>
          <p:cNvSpPr>
            <a:spLocks noGrp="1"/>
          </p:cNvSpPr>
          <p:nvPr>
            <p:ph idx="1"/>
          </p:nvPr>
        </p:nvSpPr>
        <p:spPr>
          <a:xfrm>
            <a:off x="457200" y="1208636"/>
            <a:ext cx="3621765" cy="5003800"/>
          </a:xfrm>
        </p:spPr>
        <p:txBody>
          <a:bodyPr>
            <a:normAutofit/>
          </a:bodyPr>
          <a:lstStyle/>
          <a:p>
            <a:pPr marL="0" indent="0" algn="ctr">
              <a:buNone/>
            </a:pPr>
            <a:r>
              <a:rPr kumimoji="1" lang="ja-JP" altLang="en-US" dirty="0" smtClean="0"/>
              <a:t>通常の</a:t>
            </a:r>
            <a:r>
              <a:rPr kumimoji="1" lang="en-US" altLang="ja-JP" dirty="0" smtClean="0"/>
              <a:t>EGF</a:t>
            </a:r>
            <a:r>
              <a:rPr kumimoji="1" lang="ja-JP" altLang="en-US" dirty="0" smtClean="0"/>
              <a:t>刺激</a:t>
            </a:r>
            <a:endParaRPr kumimoji="1"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a:p>
          <a:p>
            <a:pPr marL="0" indent="0">
              <a:buNone/>
            </a:pPr>
            <a:endParaRPr lang="en-US" altLang="ja-JP" dirty="0" smtClean="0"/>
          </a:p>
        </p:txBody>
      </p:sp>
      <p:grpSp>
        <p:nvGrpSpPr>
          <p:cNvPr id="6" name="図形グループ 5"/>
          <p:cNvGrpSpPr/>
          <p:nvPr/>
        </p:nvGrpSpPr>
        <p:grpSpPr>
          <a:xfrm>
            <a:off x="4992847" y="5009704"/>
            <a:ext cx="3861753" cy="1827939"/>
            <a:chOff x="5616376" y="4916323"/>
            <a:chExt cx="2753197" cy="1827939"/>
          </a:xfrm>
        </p:grpSpPr>
        <p:pic>
          <p:nvPicPr>
            <p:cNvPr id="7" name="図 6"/>
            <p:cNvPicPr>
              <a:picLocks noChangeAspect="1"/>
            </p:cNvPicPr>
            <p:nvPr/>
          </p:nvPicPr>
          <p:blipFill>
            <a:blip r:embed="rId3"/>
            <a:stretch>
              <a:fillRect/>
            </a:stretch>
          </p:blipFill>
          <p:spPr>
            <a:xfrm flipH="1">
              <a:off x="8047295" y="4916323"/>
              <a:ext cx="322278" cy="1810973"/>
            </a:xfrm>
            <a:prstGeom prst="rect">
              <a:avLst/>
            </a:prstGeom>
          </p:spPr>
        </p:pic>
        <p:pic>
          <p:nvPicPr>
            <p:cNvPr id="8" name="図 7"/>
            <p:cNvPicPr>
              <a:picLocks noChangeAspect="1"/>
            </p:cNvPicPr>
            <p:nvPr/>
          </p:nvPicPr>
          <p:blipFill>
            <a:blip r:embed="rId4"/>
            <a:stretch>
              <a:fillRect/>
            </a:stretch>
          </p:blipFill>
          <p:spPr>
            <a:xfrm flipH="1">
              <a:off x="7808679" y="5097611"/>
              <a:ext cx="257856" cy="1629685"/>
            </a:xfrm>
            <a:prstGeom prst="rect">
              <a:avLst/>
            </a:prstGeom>
          </p:spPr>
        </p:pic>
        <p:pic>
          <p:nvPicPr>
            <p:cNvPr id="9" name="図 8"/>
            <p:cNvPicPr>
              <a:picLocks noChangeAspect="1"/>
            </p:cNvPicPr>
            <p:nvPr/>
          </p:nvPicPr>
          <p:blipFill>
            <a:blip r:embed="rId5"/>
            <a:stretch>
              <a:fillRect/>
            </a:stretch>
          </p:blipFill>
          <p:spPr>
            <a:xfrm>
              <a:off x="7474093" y="5819230"/>
              <a:ext cx="334586" cy="925032"/>
            </a:xfrm>
            <a:prstGeom prst="rect">
              <a:avLst/>
            </a:prstGeom>
          </p:spPr>
        </p:pic>
        <p:pic>
          <p:nvPicPr>
            <p:cNvPr id="10" name="図 9"/>
            <p:cNvPicPr>
              <a:picLocks noChangeAspect="1"/>
            </p:cNvPicPr>
            <p:nvPr/>
          </p:nvPicPr>
          <p:blipFill>
            <a:blip r:embed="rId6"/>
            <a:stretch>
              <a:fillRect/>
            </a:stretch>
          </p:blipFill>
          <p:spPr>
            <a:xfrm>
              <a:off x="7131702" y="5578757"/>
              <a:ext cx="342391" cy="1158861"/>
            </a:xfrm>
            <a:prstGeom prst="rect">
              <a:avLst/>
            </a:prstGeom>
          </p:spPr>
        </p:pic>
        <p:pic>
          <p:nvPicPr>
            <p:cNvPr id="11" name="図 10"/>
            <p:cNvPicPr>
              <a:picLocks noChangeAspect="1"/>
            </p:cNvPicPr>
            <p:nvPr/>
          </p:nvPicPr>
          <p:blipFill>
            <a:blip r:embed="rId7"/>
            <a:stretch>
              <a:fillRect/>
            </a:stretch>
          </p:blipFill>
          <p:spPr>
            <a:xfrm flipH="1">
              <a:off x="6786650" y="5946325"/>
              <a:ext cx="345052" cy="752665"/>
            </a:xfrm>
            <a:prstGeom prst="rect">
              <a:avLst/>
            </a:prstGeom>
          </p:spPr>
        </p:pic>
        <p:pic>
          <p:nvPicPr>
            <p:cNvPr id="12" name="図 11"/>
            <p:cNvPicPr>
              <a:picLocks noChangeAspect="1"/>
            </p:cNvPicPr>
            <p:nvPr/>
          </p:nvPicPr>
          <p:blipFill>
            <a:blip r:embed="rId8"/>
            <a:stretch>
              <a:fillRect/>
            </a:stretch>
          </p:blipFill>
          <p:spPr>
            <a:xfrm>
              <a:off x="6407053" y="6163088"/>
              <a:ext cx="379597" cy="535902"/>
            </a:xfrm>
            <a:prstGeom prst="rect">
              <a:avLst/>
            </a:prstGeom>
          </p:spPr>
        </p:pic>
        <p:pic>
          <p:nvPicPr>
            <p:cNvPr id="13" name="図 12"/>
            <p:cNvPicPr>
              <a:picLocks noChangeAspect="1"/>
            </p:cNvPicPr>
            <p:nvPr/>
          </p:nvPicPr>
          <p:blipFill>
            <a:blip r:embed="rId9"/>
            <a:stretch>
              <a:fillRect/>
            </a:stretch>
          </p:blipFill>
          <p:spPr>
            <a:xfrm>
              <a:off x="5616376" y="6388933"/>
              <a:ext cx="357758" cy="310057"/>
            </a:xfrm>
            <a:prstGeom prst="rect">
              <a:avLst/>
            </a:prstGeom>
          </p:spPr>
        </p:pic>
        <p:cxnSp>
          <p:nvCxnSpPr>
            <p:cNvPr id="14" name="直線コネクタ 13"/>
            <p:cNvCxnSpPr/>
            <p:nvPr/>
          </p:nvCxnSpPr>
          <p:spPr>
            <a:xfrm flipV="1">
              <a:off x="5616376" y="5292038"/>
              <a:ext cx="2753197" cy="1406952"/>
            </a:xfrm>
            <a:prstGeom prst="line">
              <a:avLst/>
            </a:prstGeom>
          </p:spPr>
          <p:style>
            <a:lnRef idx="2">
              <a:schemeClr val="accent1"/>
            </a:lnRef>
            <a:fillRef idx="0">
              <a:schemeClr val="accent1"/>
            </a:fillRef>
            <a:effectRef idx="1">
              <a:schemeClr val="accent1"/>
            </a:effectRef>
            <a:fontRef idx="minor">
              <a:schemeClr val="tx1"/>
            </a:fontRef>
          </p:style>
        </p:cxnSp>
      </p:grpSp>
      <p:sp>
        <p:nvSpPr>
          <p:cNvPr id="16" name="直角三角形 15"/>
          <p:cNvSpPr/>
          <p:nvPr/>
        </p:nvSpPr>
        <p:spPr>
          <a:xfrm flipH="1">
            <a:off x="101166" y="5389673"/>
            <a:ext cx="3208183" cy="1337623"/>
          </a:xfrm>
          <a:prstGeom prst="rtTriangle">
            <a:avLst/>
          </a:prstGeom>
          <a:gradFill flip="none" rotWithShape="1">
            <a:gsLst>
              <a:gs pos="0">
                <a:srgbClr val="88DA14">
                  <a:alpha val="80000"/>
                </a:srgbClr>
              </a:gs>
              <a:gs pos="100000">
                <a:srgbClr val="FFFFFF">
                  <a:alpha val="4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コンテンツ プレースホルダー 2"/>
          <p:cNvSpPr txBox="1">
            <a:spLocks/>
          </p:cNvSpPr>
          <p:nvPr/>
        </p:nvSpPr>
        <p:spPr>
          <a:xfrm>
            <a:off x="5177568" y="1208636"/>
            <a:ext cx="3621765" cy="5003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buFont typeface="Arial"/>
              <a:buNone/>
            </a:pPr>
            <a:r>
              <a:rPr lang="ja-JP" altLang="en-US" dirty="0" smtClean="0"/>
              <a:t>ビーズの</a:t>
            </a:r>
            <a:r>
              <a:rPr lang="en-US" altLang="ja-JP" dirty="0" smtClean="0"/>
              <a:t>EGF</a:t>
            </a:r>
            <a:r>
              <a:rPr lang="ja-JP" altLang="en-US" dirty="0" smtClean="0"/>
              <a:t>刺激</a:t>
            </a:r>
            <a:endParaRPr lang="en-US" altLang="ja-JP" dirty="0" smtClean="0"/>
          </a:p>
          <a:p>
            <a:pPr marL="0" indent="0">
              <a:buFont typeface="Arial"/>
              <a:buNone/>
            </a:pPr>
            <a:endParaRPr lang="en-US" altLang="ja-JP" dirty="0" smtClean="0"/>
          </a:p>
          <a:p>
            <a:pPr marL="0" indent="0">
              <a:buFont typeface="Arial"/>
              <a:buNone/>
            </a:pPr>
            <a:endParaRPr lang="en-US" altLang="ja-JP" dirty="0" smtClean="0"/>
          </a:p>
          <a:p>
            <a:pPr marL="0" indent="0">
              <a:buFont typeface="Arial"/>
              <a:buNone/>
            </a:pPr>
            <a:endParaRPr lang="en-US" altLang="ja-JP" dirty="0" smtClean="0"/>
          </a:p>
          <a:p>
            <a:pPr marL="0" indent="0">
              <a:buFont typeface="Arial"/>
              <a:buNone/>
            </a:pPr>
            <a:endParaRPr lang="en-US" altLang="ja-JP" dirty="0" smtClean="0"/>
          </a:p>
        </p:txBody>
      </p:sp>
      <p:cxnSp>
        <p:nvCxnSpPr>
          <p:cNvPr id="31" name="直線矢印コネクタ 30"/>
          <p:cNvCxnSpPr/>
          <p:nvPr/>
        </p:nvCxnSpPr>
        <p:spPr>
          <a:xfrm>
            <a:off x="8267278" y="3004862"/>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nvGrpSpPr>
          <p:cNvPr id="43" name="図形グループ 42"/>
          <p:cNvGrpSpPr/>
          <p:nvPr/>
        </p:nvGrpSpPr>
        <p:grpSpPr>
          <a:xfrm>
            <a:off x="3372066" y="2079611"/>
            <a:ext cx="1597146" cy="1769930"/>
            <a:chOff x="3097512" y="2079611"/>
            <a:chExt cx="1597146" cy="1769930"/>
          </a:xfrm>
        </p:grpSpPr>
        <p:sp>
          <p:nvSpPr>
            <p:cNvPr id="39" name="正方形/長方形 38"/>
            <p:cNvSpPr/>
            <p:nvPr/>
          </p:nvSpPr>
          <p:spPr>
            <a:xfrm rot="3032401">
              <a:off x="3302922" y="2489678"/>
              <a:ext cx="1516817" cy="1202909"/>
            </a:xfrm>
            <a:prstGeom prst="rect">
              <a:avLst/>
            </a:prstGeom>
            <a:solidFill>
              <a:srgbClr val="88DA1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a:off x="3097512" y="2079611"/>
              <a:ext cx="1597146" cy="826065"/>
            </a:xfrm>
            <a:prstGeom prst="triangle">
              <a:avLst>
                <a:gd name="adj" fmla="val 57228"/>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3232578" y="2937835"/>
            <a:ext cx="153731" cy="1869951"/>
          </a:xfrm>
          <a:prstGeom prst="rect">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47" name="図形グループ 46"/>
          <p:cNvGrpSpPr/>
          <p:nvPr/>
        </p:nvGrpSpPr>
        <p:grpSpPr>
          <a:xfrm>
            <a:off x="782763" y="4522287"/>
            <a:ext cx="2606759" cy="668705"/>
            <a:chOff x="782763" y="4522287"/>
            <a:chExt cx="2606759" cy="668705"/>
          </a:xfrm>
        </p:grpSpPr>
        <p:sp>
          <p:nvSpPr>
            <p:cNvPr id="44" name="円/楕円 43"/>
            <p:cNvSpPr/>
            <p:nvPr/>
          </p:nvSpPr>
          <p:spPr>
            <a:xfrm>
              <a:off x="995931" y="4522287"/>
              <a:ext cx="2039483" cy="66870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1481512" y="4724672"/>
              <a:ext cx="481010" cy="285032"/>
            </a:xfrm>
            <a:prstGeom prst="ellipse">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C0090"/>
                </a:solidFill>
              </a:endParaRPr>
            </a:p>
          </p:txBody>
        </p:sp>
        <p:sp>
          <p:nvSpPr>
            <p:cNvPr id="46" name="円/楕円 45"/>
            <p:cNvSpPr/>
            <p:nvPr/>
          </p:nvSpPr>
          <p:spPr>
            <a:xfrm flipV="1">
              <a:off x="782763" y="5009703"/>
              <a:ext cx="2606759" cy="1812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 name="図形グループ 4"/>
          <p:cNvGrpSpPr/>
          <p:nvPr/>
        </p:nvGrpSpPr>
        <p:grpSpPr>
          <a:xfrm>
            <a:off x="5836359" y="1771712"/>
            <a:ext cx="3021636" cy="3287312"/>
            <a:chOff x="5836359" y="1771712"/>
            <a:chExt cx="3021636" cy="3287312"/>
          </a:xfrm>
        </p:grpSpPr>
        <p:sp>
          <p:nvSpPr>
            <p:cNvPr id="18" name="円/楕円 17"/>
            <p:cNvSpPr/>
            <p:nvPr/>
          </p:nvSpPr>
          <p:spPr>
            <a:xfrm>
              <a:off x="5836359" y="3329039"/>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6686064" y="2780592"/>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6988451" y="2963408"/>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8096082" y="2639231"/>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8286518" y="3389737"/>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7463867" y="2822046"/>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5" name="直線矢印コネクタ 24"/>
            <p:cNvCxnSpPr>
              <a:stCxn id="18" idx="4"/>
            </p:cNvCxnSpPr>
            <p:nvPr/>
          </p:nvCxnSpPr>
          <p:spPr>
            <a:xfrm>
              <a:off x="6007555" y="3694670"/>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6852609" y="3091133"/>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7146923" y="3329039"/>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p:nvPr/>
          </p:nvCxnSpPr>
          <p:spPr>
            <a:xfrm>
              <a:off x="7629048" y="3195749"/>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8438473" y="3755368"/>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8515604" y="2791631"/>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3" name="直線矢印コネクタ 32"/>
            <p:cNvCxnSpPr/>
            <p:nvPr/>
          </p:nvCxnSpPr>
          <p:spPr>
            <a:xfrm>
              <a:off x="8686800" y="3157262"/>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4" name="円/楕円 33"/>
            <p:cNvSpPr/>
            <p:nvPr/>
          </p:nvSpPr>
          <p:spPr>
            <a:xfrm>
              <a:off x="7857466" y="2137343"/>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a:off x="8028662" y="2502974"/>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6" name="円/楕円 35"/>
            <p:cNvSpPr/>
            <p:nvPr/>
          </p:nvSpPr>
          <p:spPr>
            <a:xfrm>
              <a:off x="8286518" y="1771712"/>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7" name="直線矢印コネクタ 36"/>
            <p:cNvCxnSpPr/>
            <p:nvPr/>
          </p:nvCxnSpPr>
          <p:spPr>
            <a:xfrm>
              <a:off x="8457714" y="2137343"/>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nvGrpSpPr>
            <p:cNvPr id="48" name="図形グループ 47"/>
            <p:cNvGrpSpPr/>
            <p:nvPr/>
          </p:nvGrpSpPr>
          <p:grpSpPr>
            <a:xfrm>
              <a:off x="5894079" y="4390319"/>
              <a:ext cx="2606759" cy="668705"/>
              <a:chOff x="782763" y="4522287"/>
              <a:chExt cx="2606759" cy="668705"/>
            </a:xfrm>
          </p:grpSpPr>
          <p:sp>
            <p:nvSpPr>
              <p:cNvPr id="49" name="円/楕円 48"/>
              <p:cNvSpPr/>
              <p:nvPr/>
            </p:nvSpPr>
            <p:spPr>
              <a:xfrm>
                <a:off x="995931" y="4522287"/>
                <a:ext cx="2039483" cy="66870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1481512" y="4724672"/>
                <a:ext cx="481010" cy="285032"/>
              </a:xfrm>
              <a:prstGeom prst="ellipse">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C0090"/>
                  </a:solidFill>
                </a:endParaRPr>
              </a:p>
            </p:txBody>
          </p:sp>
          <p:sp>
            <p:nvSpPr>
              <p:cNvPr id="51" name="円/楕円 50"/>
              <p:cNvSpPr/>
              <p:nvPr/>
            </p:nvSpPr>
            <p:spPr>
              <a:xfrm flipV="1">
                <a:off x="782763" y="5009703"/>
                <a:ext cx="2606759" cy="1812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sp>
        <p:nvSpPr>
          <p:cNvPr id="52" name="テキスト ボックス 51"/>
          <p:cNvSpPr txBox="1"/>
          <p:nvPr/>
        </p:nvSpPr>
        <p:spPr>
          <a:xfrm>
            <a:off x="4091917" y="5190992"/>
            <a:ext cx="2236510" cy="584776"/>
          </a:xfrm>
          <a:prstGeom prst="rect">
            <a:avLst/>
          </a:prstGeom>
          <a:noFill/>
        </p:spPr>
        <p:txBody>
          <a:bodyPr wrap="none" rtlCol="0">
            <a:spAutoFit/>
          </a:bodyPr>
          <a:lstStyle/>
          <a:p>
            <a:r>
              <a:rPr kumimoji="1" lang="ja-JP" altLang="en-US" sz="3200" dirty="0" smtClean="0"/>
              <a:t>実際の</a:t>
            </a:r>
            <a:r>
              <a:rPr kumimoji="1" lang="ja-JP" altLang="en-US" sz="3200" dirty="0" smtClean="0"/>
              <a:t>勾配</a:t>
            </a:r>
            <a:endParaRPr kumimoji="1" lang="en-US" altLang="ja-JP" sz="3200" dirty="0" smtClean="0"/>
          </a:p>
        </p:txBody>
      </p:sp>
      <p:sp>
        <p:nvSpPr>
          <p:cNvPr id="53" name="テキスト ボックス 52"/>
          <p:cNvSpPr txBox="1"/>
          <p:nvPr/>
        </p:nvSpPr>
        <p:spPr>
          <a:xfrm>
            <a:off x="101166" y="5245884"/>
            <a:ext cx="2646878" cy="584776"/>
          </a:xfrm>
          <a:prstGeom prst="rect">
            <a:avLst/>
          </a:prstGeom>
          <a:noFill/>
        </p:spPr>
        <p:txBody>
          <a:bodyPr wrap="none" rtlCol="0">
            <a:spAutoFit/>
          </a:bodyPr>
          <a:lstStyle/>
          <a:p>
            <a:r>
              <a:rPr lang="ja-JP" altLang="en-US" sz="3200" dirty="0" smtClean="0"/>
              <a:t>理論上の</a:t>
            </a:r>
            <a:r>
              <a:rPr kumimoji="1" lang="ja-JP" altLang="en-US" sz="3200" dirty="0" smtClean="0"/>
              <a:t>勾配</a:t>
            </a:r>
            <a:endParaRPr kumimoji="1" lang="en-US" altLang="ja-JP" sz="3200" dirty="0" smtClean="0"/>
          </a:p>
        </p:txBody>
      </p:sp>
      <p:sp>
        <p:nvSpPr>
          <p:cNvPr id="54" name="右矢印 53"/>
          <p:cNvSpPr/>
          <p:nvPr/>
        </p:nvSpPr>
        <p:spPr>
          <a:xfrm rot="13478896">
            <a:off x="5014636" y="6110654"/>
            <a:ext cx="812655" cy="462969"/>
          </a:xfrm>
          <a:prstGeom prst="rightArrow">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rot="19260689">
            <a:off x="5487751" y="6125312"/>
            <a:ext cx="812655" cy="462969"/>
          </a:xfrm>
          <a:prstGeom prst="rightArrow">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6" name="右矢印 55"/>
          <p:cNvSpPr/>
          <p:nvPr/>
        </p:nvSpPr>
        <p:spPr>
          <a:xfrm rot="13478896">
            <a:off x="7149326" y="6131360"/>
            <a:ext cx="812655" cy="462969"/>
          </a:xfrm>
          <a:prstGeom prst="rightArrow">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7" name="右矢印 56"/>
          <p:cNvSpPr/>
          <p:nvPr/>
        </p:nvSpPr>
        <p:spPr>
          <a:xfrm rot="19260689">
            <a:off x="7601078" y="6125312"/>
            <a:ext cx="812655" cy="462969"/>
          </a:xfrm>
          <a:prstGeom prst="rightArrow">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5352962" y="5654985"/>
            <a:ext cx="748923" cy="769441"/>
          </a:xfrm>
          <a:prstGeom prst="rect">
            <a:avLst/>
          </a:prstGeom>
        </p:spPr>
        <p:txBody>
          <a:bodyPr wrap="none">
            <a:spAutoFit/>
          </a:bodyPr>
          <a:lstStyle/>
          <a:p>
            <a:r>
              <a:rPr kumimoji="1" lang="ja-JP" altLang="en-US" sz="4400" dirty="0">
                <a:solidFill>
                  <a:srgbClr val="FF0000"/>
                </a:solidFill>
              </a:rPr>
              <a:t>？</a:t>
            </a:r>
            <a:endParaRPr lang="ja-JP" altLang="en-US" sz="4400" dirty="0">
              <a:solidFill>
                <a:srgbClr val="FF0000"/>
              </a:solidFill>
            </a:endParaRPr>
          </a:p>
        </p:txBody>
      </p:sp>
      <p:sp>
        <p:nvSpPr>
          <p:cNvPr id="59" name="正方形/長方形 58"/>
          <p:cNvSpPr/>
          <p:nvPr/>
        </p:nvSpPr>
        <p:spPr>
          <a:xfrm>
            <a:off x="7431796" y="5654985"/>
            <a:ext cx="748923" cy="769441"/>
          </a:xfrm>
          <a:prstGeom prst="rect">
            <a:avLst/>
          </a:prstGeom>
        </p:spPr>
        <p:txBody>
          <a:bodyPr wrap="none">
            <a:spAutoFit/>
          </a:bodyPr>
          <a:lstStyle/>
          <a:p>
            <a:r>
              <a:rPr kumimoji="1" lang="ja-JP" altLang="en-US" sz="4400" dirty="0">
                <a:solidFill>
                  <a:srgbClr val="FF0000"/>
                </a:solidFill>
              </a:rPr>
              <a:t>？</a:t>
            </a:r>
            <a:endParaRPr lang="ja-JP" altLang="en-US" sz="4400" dirty="0">
              <a:solidFill>
                <a:srgbClr val="FF0000"/>
              </a:solidFill>
            </a:endParaRPr>
          </a:p>
        </p:txBody>
      </p:sp>
      <p:sp>
        <p:nvSpPr>
          <p:cNvPr id="4" name="フレーム 3"/>
          <p:cNvSpPr/>
          <p:nvPr/>
        </p:nvSpPr>
        <p:spPr>
          <a:xfrm>
            <a:off x="4887059" y="5672138"/>
            <a:ext cx="1349506" cy="1185862"/>
          </a:xfrm>
          <a:prstGeom prst="frame">
            <a:avLst>
              <a:gd name="adj1" fmla="val 4388"/>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267157358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ビーズを用いる意義</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dirty="0" smtClean="0"/>
              <a:t>ビーズの細胞の動きに与える影響は</a:t>
            </a:r>
            <a:r>
              <a:rPr lang="en-US" altLang="en-US" dirty="0" smtClean="0"/>
              <a:t>マクロな運動で観察（</a:t>
            </a:r>
            <a:r>
              <a:rPr lang="ja-JP" altLang="en-US" dirty="0" smtClean="0"/>
              <a:t>ただし</a:t>
            </a:r>
            <a:r>
              <a:rPr lang="en-US" altLang="en-US" dirty="0" smtClean="0"/>
              <a:t>液性因子と同じ生化学的挙動になることは確認）</a:t>
            </a:r>
            <a:endParaRPr lang="en-US" altLang="ja-JP" dirty="0" smtClean="0"/>
          </a:p>
          <a:p>
            <a:r>
              <a:rPr kumimoji="1" lang="ja-JP" altLang="en-US" dirty="0" smtClean="0"/>
              <a:t>今回</a:t>
            </a:r>
            <a:r>
              <a:rPr kumimoji="1" lang="ja-JP" altLang="en-US" dirty="0" smtClean="0"/>
              <a:t>化学</a:t>
            </a:r>
            <a:r>
              <a:rPr kumimoji="1" lang="ja-JP" altLang="en-US" dirty="0" smtClean="0"/>
              <a:t>反応カスケード</a:t>
            </a:r>
            <a:r>
              <a:rPr kumimoji="1" lang="en-US" altLang="ja-JP" dirty="0" smtClean="0"/>
              <a:t>map</a:t>
            </a:r>
            <a:r>
              <a:rPr kumimoji="1" lang="ja-JP" altLang="en-US" dirty="0" smtClean="0"/>
              <a:t>からモデルを</a:t>
            </a:r>
            <a:r>
              <a:rPr kumimoji="1" lang="ja-JP" altLang="en-US" dirty="0" smtClean="0"/>
              <a:t>建て</a:t>
            </a:r>
            <a:r>
              <a:rPr kumimoji="1" lang="ja-JP" altLang="en-US" dirty="0" smtClean="0"/>
              <a:t>る</a:t>
            </a:r>
            <a:r>
              <a:rPr kumimoji="1" lang="ja-JP" altLang="en-US" dirty="0" smtClean="0"/>
              <a:t>わけ</a:t>
            </a:r>
            <a:r>
              <a:rPr kumimoji="1" lang="ja-JP" altLang="en-US" dirty="0" smtClean="0"/>
              <a:t>では</a:t>
            </a:r>
            <a:r>
              <a:rPr kumimoji="1" lang="ja-JP" altLang="en-US" dirty="0" smtClean="0"/>
              <a:t>な</a:t>
            </a:r>
            <a:r>
              <a:rPr kumimoji="1" lang="ja-JP" altLang="en-US" dirty="0" smtClean="0"/>
              <a:t>い</a:t>
            </a:r>
            <a:r>
              <a:rPr kumimoji="1" lang="ja-JP" altLang="en-US" dirty="0" smtClean="0"/>
              <a:t>、</a:t>
            </a:r>
            <a:r>
              <a:rPr lang="ja-JP" altLang="en-US" dirty="0" smtClean="0">
                <a:solidFill>
                  <a:srgbClr val="FF0000"/>
                </a:solidFill>
                <a:latin typeface="Adobe Caslon Pro" pitchFamily="18" charset="0"/>
                <a:ea typeface="AR丸ゴシック体E" panose="020F0909000000000000" pitchFamily="49" charset="-128"/>
              </a:rPr>
              <a:t>データ駆動型</a:t>
            </a:r>
            <a:r>
              <a:rPr lang="ja-JP" altLang="en-US" dirty="0" smtClean="0"/>
              <a:t>の実験！</a:t>
            </a:r>
            <a:endParaRPr lang="en-US" altLang="ja-JP" dirty="0" smtClean="0"/>
          </a:p>
          <a:p>
            <a:r>
              <a:rPr lang="ja-JP" altLang="en-US" dirty="0" smtClean="0">
                <a:latin typeface="Adobe Caslon Pro" pitchFamily="18" charset="0"/>
                <a:ea typeface="AR丸ゴシック体E" panose="020F0909000000000000" pitchFamily="49" charset="-128"/>
              </a:rPr>
              <a:t>ビーズの蒔かれた空間パターン情報を、細胞はビーズに出会った時間情報に変換している。</a:t>
            </a:r>
            <a:endParaRPr lang="ja-JP" altLang="en-US" dirty="0">
              <a:latin typeface="Adobe Caslon Pro" pitchFamily="18" charset="0"/>
              <a:ea typeface="AR丸ゴシック体E" panose="020F0909000000000000" pitchFamily="49" charset="-128"/>
            </a:endParaRPr>
          </a:p>
        </p:txBody>
      </p:sp>
    </p:spTree>
    <p:extLst>
      <p:ext uri="{BB962C8B-B14F-4D97-AF65-F5344CB8AC3E}">
        <p14:creationId xmlns:p14="http://schemas.microsoft.com/office/powerpoint/2010/main" val="4089652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solidFill>
                  <a:srgbClr val="3366FF"/>
                </a:solidFill>
              </a:rPr>
              <a:t>リスク</a:t>
            </a:r>
            <a:r>
              <a:rPr lang="ja-JP" altLang="en-US" dirty="0"/>
              <a:t>と</a:t>
            </a:r>
            <a:r>
              <a:rPr lang="ja-JP" altLang="en-US" dirty="0" smtClean="0"/>
              <a:t>不確実性</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dirty="0">
                <a:solidFill>
                  <a:srgbClr val="3366FF"/>
                </a:solidFill>
              </a:rPr>
              <a:t>ロジック・ツリーというのは、例えば我々の知識、経験の不足によって結論が出せないといった問題に対する答えを、一応パラメーター化できると</a:t>
            </a:r>
            <a:endParaRPr lang="en-US" altLang="ja-JP" dirty="0" smtClean="0"/>
          </a:p>
        </p:txBody>
      </p:sp>
      <p:pic>
        <p:nvPicPr>
          <p:cNvPr id="4" name="図 3"/>
          <p:cNvPicPr>
            <a:picLocks noChangeAspect="1"/>
          </p:cNvPicPr>
          <p:nvPr/>
        </p:nvPicPr>
        <p:blipFill>
          <a:blip r:embed="rId3"/>
          <a:stretch>
            <a:fillRect/>
          </a:stretch>
        </p:blipFill>
        <p:spPr>
          <a:xfrm>
            <a:off x="3673964" y="3194468"/>
            <a:ext cx="4749800" cy="3505200"/>
          </a:xfrm>
          <a:prstGeom prst="rect">
            <a:avLst/>
          </a:prstGeom>
        </p:spPr>
      </p:pic>
      <p:sp>
        <p:nvSpPr>
          <p:cNvPr id="5" name="テキスト ボックス 4"/>
          <p:cNvSpPr txBox="1"/>
          <p:nvPr/>
        </p:nvSpPr>
        <p:spPr>
          <a:xfrm>
            <a:off x="9279467" y="5875867"/>
            <a:ext cx="6263253" cy="646331"/>
          </a:xfrm>
          <a:prstGeom prst="rect">
            <a:avLst/>
          </a:prstGeom>
          <a:noFill/>
        </p:spPr>
        <p:txBody>
          <a:bodyPr wrap="none" rtlCol="0">
            <a:spAutoFit/>
          </a:bodyPr>
          <a:lstStyle/>
          <a:p>
            <a:r>
              <a:rPr kumimoji="1" lang="ja-JP" altLang="en-US" dirty="0" smtClean="0"/>
              <a:t>必見</a:t>
            </a:r>
            <a:endParaRPr kumimoji="1" lang="en-US" altLang="ja-JP" dirty="0" smtClean="0"/>
          </a:p>
          <a:p>
            <a:r>
              <a:rPr kumimoji="1" lang="en-US" altLang="ja-JP" dirty="0" smtClean="0"/>
              <a:t>http</a:t>
            </a:r>
            <a:r>
              <a:rPr kumimoji="1" lang="en-US" altLang="ja-JP" dirty="0"/>
              <a:t>://</a:t>
            </a:r>
            <a:r>
              <a:rPr kumimoji="1" lang="en-US" altLang="ja-JP" dirty="0" err="1"/>
              <a:t>pari.u-tokyo.ac.jp</a:t>
            </a:r>
            <a:r>
              <a:rPr kumimoji="1" lang="en-US" altLang="ja-JP" dirty="0"/>
              <a:t>/unit/</a:t>
            </a:r>
            <a:r>
              <a:rPr kumimoji="1" lang="en-US" altLang="ja-JP" dirty="0" err="1"/>
              <a:t>riskcafe</a:t>
            </a:r>
            <a:r>
              <a:rPr kumimoji="1" lang="en-US" altLang="ja-JP" dirty="0"/>
              <a:t>/</a:t>
            </a:r>
            <a:r>
              <a:rPr kumimoji="1" lang="en-US" altLang="ja-JP" dirty="0" err="1"/>
              <a:t>jishin</a:t>
            </a:r>
            <a:r>
              <a:rPr kumimoji="1" lang="en-US" altLang="ja-JP" dirty="0"/>
              <a:t>/eforum5-report.pdf</a:t>
            </a:r>
            <a:endParaRPr kumimoji="1" lang="ja-JP" altLang="en-US" dirty="0"/>
          </a:p>
        </p:txBody>
      </p:sp>
    </p:spTree>
    <p:extLst>
      <p:ext uri="{BB962C8B-B14F-4D97-AF65-F5344CB8AC3E}">
        <p14:creationId xmlns:p14="http://schemas.microsoft.com/office/powerpoint/2010/main" val="2002802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idea</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空間スケールに偏らない捉え方</a:t>
            </a:r>
            <a:endParaRPr kumimoji="1" lang="en-US" altLang="ja-JP" dirty="0" smtClean="0"/>
          </a:p>
          <a:p>
            <a:pPr marL="0" indent="0">
              <a:buNone/>
            </a:pPr>
            <a:r>
              <a:rPr lang="ja-JP" altLang="ja-JP" dirty="0" smtClean="0"/>
              <a:t>P</a:t>
            </a:r>
            <a:r>
              <a:rPr lang="en-US" altLang="ja-JP" dirty="0" err="1" smtClean="0"/>
              <a:t>ersistence,speed</a:t>
            </a:r>
            <a:r>
              <a:rPr lang="en-US" altLang="ja-JP" dirty="0" smtClean="0"/>
              <a:t>(</a:t>
            </a:r>
            <a:r>
              <a:rPr lang="ja-JP" altLang="en-US" dirty="0" smtClean="0"/>
              <a:t>刺激情報待ち時間としての空間的でないスケール</a:t>
            </a:r>
            <a:r>
              <a:rPr lang="en-US" altLang="ja-JP" dirty="0" smtClean="0"/>
              <a:t>),</a:t>
            </a:r>
          </a:p>
          <a:p>
            <a:pPr marL="0" indent="0">
              <a:buNone/>
            </a:pPr>
            <a:endParaRPr kumimoji="1" lang="en-US" altLang="ja-JP" dirty="0"/>
          </a:p>
          <a:p>
            <a:pPr marL="0" indent="0">
              <a:buNone/>
            </a:pPr>
            <a:r>
              <a:rPr lang="ja-JP" altLang="en-US" dirty="0" smtClean="0"/>
              <a:t>「ビーズの空間分布を細胞が</a:t>
            </a:r>
            <a:r>
              <a:rPr lang="en-US" altLang="ja-JP" dirty="0" smtClean="0"/>
              <a:t>walk</a:t>
            </a:r>
            <a:r>
              <a:rPr lang="ja-JP" altLang="en-US" dirty="0" smtClean="0"/>
              <a:t>しながら時間分布情報に変換</a:t>
            </a:r>
            <a:r>
              <a:rPr lang="en-US" altLang="ja-JP" dirty="0" smtClean="0"/>
              <a:t>(</a:t>
            </a:r>
            <a:r>
              <a:rPr lang="ja-JP" altLang="en-US" dirty="0" smtClean="0"/>
              <a:t>細胞には空間という概念はなくても良い</a:t>
            </a:r>
            <a:r>
              <a:rPr lang="en-US" altLang="ja-JP" dirty="0" smtClean="0"/>
              <a:t>)</a:t>
            </a:r>
            <a:r>
              <a:rPr lang="ja-JP" altLang="en-US" dirty="0" smtClean="0"/>
              <a:t>し、</a:t>
            </a:r>
            <a:r>
              <a:rPr lang="en-US" altLang="ja-JP" dirty="0" smtClean="0"/>
              <a:t>SOM</a:t>
            </a:r>
            <a:r>
              <a:rPr lang="ja-JP" altLang="en-US" dirty="0" smtClean="0"/>
              <a:t>を書き換える」という一連の過程として捉える</a:t>
            </a:r>
            <a:endParaRPr kumimoji="1" lang="ja-JP" altLang="en-US" dirty="0"/>
          </a:p>
        </p:txBody>
      </p:sp>
    </p:spTree>
    <p:extLst>
      <p:ext uri="{BB962C8B-B14F-4D97-AF65-F5344CB8AC3E}">
        <p14:creationId xmlns:p14="http://schemas.microsoft.com/office/powerpoint/2010/main" val="3702290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037628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Hadamard</a:t>
            </a:r>
            <a:r>
              <a:rPr lang="en-US" altLang="ja-JP" dirty="0"/>
              <a:t> </a:t>
            </a:r>
            <a:r>
              <a:rPr lang="ja-JP" altLang="en-US" dirty="0"/>
              <a:t>行列による量子酔歩 </a:t>
            </a:r>
          </a:p>
        </p:txBody>
      </p:sp>
      <p:sp>
        <p:nvSpPr>
          <p:cNvPr id="3" name="コンテンツ プレースホルダー 2"/>
          <p:cNvSpPr>
            <a:spLocks noGrp="1"/>
          </p:cNvSpPr>
          <p:nvPr>
            <p:ph idx="1"/>
          </p:nvPr>
        </p:nvSpPr>
        <p:spPr/>
        <p:txBody>
          <a:bodyPr>
            <a:normAutofit lnSpcReduction="10000"/>
          </a:bodyPr>
          <a:lstStyle/>
          <a:p>
            <a:r>
              <a:rPr lang="ja-JP" altLang="en-US" dirty="0"/>
              <a:t>パイこね変換はルベーグ測度を</a:t>
            </a:r>
            <a:r>
              <a:rPr lang="ja-JP" altLang="en-US" dirty="0" smtClean="0"/>
              <a:t>保存</a:t>
            </a:r>
            <a:r>
              <a:rPr lang="en-US" altLang="ja-JP" dirty="0" smtClean="0"/>
              <a:t>(</a:t>
            </a:r>
            <a:r>
              <a:rPr lang="ja-JP" altLang="en-US" dirty="0"/>
              <a:t>通常の内積のもとに </a:t>
            </a:r>
            <a:r>
              <a:rPr lang="en-US" altLang="ja-JP" dirty="0"/>
              <a:t>L2(I2) </a:t>
            </a:r>
            <a:r>
              <a:rPr lang="ja-JP" altLang="en-US" dirty="0"/>
              <a:t>上のユニタリ変換を </a:t>
            </a:r>
            <a:r>
              <a:rPr lang="en-US" altLang="ja-JP" dirty="0"/>
              <a:t>UT f (x) := f (T x) </a:t>
            </a:r>
            <a:r>
              <a:rPr lang="ja-JP" altLang="en-US" dirty="0"/>
              <a:t>で定義することができる。 </a:t>
            </a:r>
            <a:r>
              <a:rPr lang="en-US" altLang="ja-JP" dirty="0" smtClean="0"/>
              <a:t>)</a:t>
            </a:r>
            <a:r>
              <a:rPr lang="ja-JP" altLang="en-US" dirty="0" smtClean="0"/>
              <a:t> </a:t>
            </a:r>
            <a:endParaRPr lang="ja-JP" altLang="en-US" dirty="0"/>
          </a:p>
          <a:p>
            <a:r>
              <a:rPr lang="ja-JP" altLang="en-US" dirty="0"/>
              <a:t>量子酔歩の長時間経過した挙動に関しては内部自由度が </a:t>
            </a:r>
            <a:r>
              <a:rPr lang="en-US" altLang="ja-JP" dirty="0"/>
              <a:t>2 </a:t>
            </a:r>
            <a:r>
              <a:rPr lang="ja-JP" altLang="en-US" dirty="0"/>
              <a:t>の場合について一般のユ ニタリ行列 </a:t>
            </a:r>
            <a:r>
              <a:rPr lang="en-US" altLang="ja-JP" dirty="0"/>
              <a:t>U </a:t>
            </a:r>
            <a:r>
              <a:rPr lang="ja-JP" altLang="en-US" dirty="0"/>
              <a:t>に対する次の形の極限定理が </a:t>
            </a:r>
            <a:r>
              <a:rPr lang="en-US" altLang="ja-JP" dirty="0"/>
              <a:t>Konno [1] </a:t>
            </a:r>
            <a:r>
              <a:rPr lang="ja-JP" altLang="en-US" dirty="0"/>
              <a:t>によって得られている。通常の大数の法則、 中心極限定理とは異なるスケーリングによる極限定理である。 </a:t>
            </a:r>
          </a:p>
          <a:p>
            <a:endParaRPr kumimoji="1" lang="ja-JP" altLang="en-US" dirty="0"/>
          </a:p>
        </p:txBody>
      </p:sp>
      <p:pic>
        <p:nvPicPr>
          <p:cNvPr id="4" name="図 3"/>
          <p:cNvPicPr>
            <a:picLocks noChangeAspect="1"/>
          </p:cNvPicPr>
          <p:nvPr/>
        </p:nvPicPr>
        <p:blipFill>
          <a:blip r:embed="rId3"/>
          <a:stretch>
            <a:fillRect/>
          </a:stretch>
        </p:blipFill>
        <p:spPr>
          <a:xfrm>
            <a:off x="4999679" y="5232401"/>
            <a:ext cx="2510254" cy="2192866"/>
          </a:xfrm>
          <a:prstGeom prst="rect">
            <a:avLst/>
          </a:prstGeom>
        </p:spPr>
      </p:pic>
    </p:spTree>
    <p:extLst>
      <p:ext uri="{BB962C8B-B14F-4D97-AF65-F5344CB8AC3E}">
        <p14:creationId xmlns:p14="http://schemas.microsoft.com/office/powerpoint/2010/main" val="895205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Ergodic</a:t>
            </a:r>
            <a:r>
              <a:rPr lang="en-US" altLang="ja-JP" dirty="0"/>
              <a:t> properties of the system</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ビーズの局所性が細胞に与える本質的な影響は？</a:t>
            </a:r>
            <a:endParaRPr lang="en-US" altLang="ja-JP" dirty="0" smtClean="0"/>
          </a:p>
          <a:p>
            <a:r>
              <a:rPr lang="ja-JP" altLang="en-US" dirty="0" smtClean="0"/>
              <a:t>まず、１＜</a:t>
            </a:r>
            <a:r>
              <a:rPr lang="en-US" altLang="ja-JP" dirty="0" smtClean="0"/>
              <a:t>α</a:t>
            </a:r>
            <a:r>
              <a:rPr lang="ja-JP" altLang="en-US" dirty="0" smtClean="0"/>
              <a:t>＜２と想定し、</a:t>
            </a:r>
            <a:r>
              <a:rPr lang="en-US" altLang="ja-JP" dirty="0" smtClean="0"/>
              <a:t>myosin2</a:t>
            </a:r>
            <a:r>
              <a:rPr lang="ja-JP" altLang="en-US" dirty="0" smtClean="0"/>
              <a:t>の論文より</a:t>
            </a:r>
            <a:r>
              <a:rPr lang="en-US" altLang="ja-JP" dirty="0" smtClean="0"/>
              <a:t>Persistence</a:t>
            </a:r>
            <a:r>
              <a:rPr lang="ja-JP" altLang="en-US" dirty="0" smtClean="0"/>
              <a:t>を評価</a:t>
            </a:r>
            <a:endParaRPr lang="en-US" altLang="ja-JP" dirty="0" smtClean="0"/>
          </a:p>
          <a:p>
            <a:r>
              <a:rPr lang="ja-JP" altLang="en-US" dirty="0" smtClean="0"/>
              <a:t>しかし、揺らぎが消失しないことから</a:t>
            </a:r>
            <a:r>
              <a:rPr lang="en-US" altLang="ja-JP" dirty="0" smtClean="0"/>
              <a:t>α≦</a:t>
            </a:r>
            <a:r>
              <a:rPr lang="ja-JP" altLang="en-US" dirty="0" smtClean="0"/>
              <a:t>１の可能性を想定。</a:t>
            </a:r>
            <a:r>
              <a:rPr lang="en-US" altLang="ja-JP" dirty="0"/>
              <a:t>TAMSD</a:t>
            </a:r>
            <a:r>
              <a:rPr lang="ja-JP" altLang="en-US" dirty="0"/>
              <a:t>の相対</a:t>
            </a:r>
            <a:r>
              <a:rPr lang="ja-JP" altLang="en-US" dirty="0" smtClean="0"/>
              <a:t>揺らぎの観測時間依存性確認により繊維</a:t>
            </a:r>
            <a:r>
              <a:rPr lang="ja-JP" altLang="en-US" dirty="0"/>
              <a:t>芽細胞運動の</a:t>
            </a:r>
            <a:r>
              <a:rPr lang="ja-JP" altLang="en-US" dirty="0" smtClean="0"/>
              <a:t>異常拡散指数</a:t>
            </a:r>
            <a:r>
              <a:rPr lang="en-US" altLang="ja-JP" dirty="0" smtClean="0"/>
              <a:t>α</a:t>
            </a:r>
            <a:r>
              <a:rPr lang="ja-JP" altLang="en-US" dirty="0" smtClean="0"/>
              <a:t>を評価。</a:t>
            </a:r>
            <a:endParaRPr lang="en-US" altLang="ja-JP" dirty="0" smtClean="0"/>
          </a:p>
          <a:p>
            <a:endParaRPr lang="en-US" altLang="ja-JP" dirty="0"/>
          </a:p>
        </p:txBody>
      </p:sp>
    </p:spTree>
    <p:extLst>
      <p:ext uri="{BB962C8B-B14F-4D97-AF65-F5344CB8AC3E}">
        <p14:creationId xmlns:p14="http://schemas.microsoft.com/office/powerpoint/2010/main" val="3365908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解析時</a:t>
            </a:r>
            <a:r>
              <a:rPr kumimoji="1" lang="ja-JP" altLang="en-US" dirty="0" smtClean="0"/>
              <a:t>の隠れた仮定と注意点</a:t>
            </a:r>
            <a:endParaRPr kumimoji="1" lang="ja-JP" altLang="en-US" dirty="0"/>
          </a:p>
        </p:txBody>
      </p:sp>
      <p:sp>
        <p:nvSpPr>
          <p:cNvPr id="4" name="テキスト ボックス 3"/>
          <p:cNvSpPr txBox="1"/>
          <p:nvPr/>
        </p:nvSpPr>
        <p:spPr>
          <a:xfrm>
            <a:off x="2591780" y="1163645"/>
            <a:ext cx="5896817" cy="4893647"/>
          </a:xfrm>
          <a:prstGeom prst="rect">
            <a:avLst/>
          </a:prstGeom>
          <a:noFill/>
        </p:spPr>
        <p:txBody>
          <a:bodyPr wrap="square" rtlCol="0">
            <a:spAutoFit/>
          </a:bodyPr>
          <a:lstStyle/>
          <a:p>
            <a:r>
              <a:rPr kumimoji="1" lang="ja-JP" altLang="en-US" sz="2400" dirty="0" smtClean="0">
                <a:solidFill>
                  <a:srgbClr val="0033CC"/>
                </a:solidFill>
                <a:latin typeface="AR P丸ゴシック体E" panose="020F0900000000000000" pitchFamily="50" charset="-128"/>
                <a:ea typeface="AR P丸ゴシック体E" panose="020F0900000000000000" pitchFamily="50" charset="-128"/>
              </a:rPr>
              <a:t>１． 拡散係数</a:t>
            </a:r>
            <a:r>
              <a:rPr lang="en-US" altLang="ja-JP" sz="2400" i="1" dirty="0">
                <a:solidFill>
                  <a:srgbClr val="0033CC"/>
                </a:solidFill>
                <a:latin typeface="Book Antiqua" panose="02040602050305030304" pitchFamily="18" charset="0"/>
                <a:ea typeface="AR P丸ゴシック体E" panose="020F0900000000000000" pitchFamily="50" charset="-128"/>
              </a:rPr>
              <a:t>D</a:t>
            </a:r>
            <a:r>
              <a:rPr kumimoji="1" lang="ja-JP" altLang="en-US" sz="2400" dirty="0" smtClean="0">
                <a:solidFill>
                  <a:srgbClr val="0033CC"/>
                </a:solidFill>
                <a:latin typeface="AR P丸ゴシック体E" panose="020F0900000000000000" pitchFamily="50" charset="-128"/>
                <a:ea typeface="AR P丸ゴシック体E" panose="020F0900000000000000" pitchFamily="50" charset="-128"/>
              </a:rPr>
              <a:t>がとびとびに変化する</a:t>
            </a:r>
            <a:endParaRPr kumimoji="1" lang="en-US" altLang="ja-JP" sz="2400" dirty="0" smtClean="0">
              <a:solidFill>
                <a:srgbClr val="0033CC"/>
              </a:solidFill>
              <a:latin typeface="AR P丸ゴシック体E" panose="020F0900000000000000" pitchFamily="50" charset="-128"/>
              <a:ea typeface="AR P丸ゴシック体E" panose="020F0900000000000000" pitchFamily="50" charset="-128"/>
            </a:endParaRPr>
          </a:p>
          <a:p>
            <a:r>
              <a:rPr lang="ja-JP" altLang="en-US" sz="2400" dirty="0">
                <a:solidFill>
                  <a:srgbClr val="0033CC"/>
                </a:solidFill>
                <a:latin typeface="AR P丸ゴシック体E" panose="020F0900000000000000" pitchFamily="50" charset="-128"/>
                <a:ea typeface="AR P丸ゴシック体E" panose="020F0900000000000000" pitchFamily="50" charset="-128"/>
              </a:rPr>
              <a:t>２</a:t>
            </a:r>
            <a:r>
              <a:rPr lang="ja-JP" altLang="en-US" sz="2400" dirty="0" smtClean="0">
                <a:solidFill>
                  <a:srgbClr val="0033CC"/>
                </a:solidFill>
                <a:latin typeface="AR P丸ゴシック体E" panose="020F0900000000000000" pitchFamily="50" charset="-128"/>
                <a:ea typeface="AR P丸ゴシック体E" panose="020F0900000000000000" pitchFamily="50" charset="-128"/>
              </a:rPr>
              <a:t>．背後の拡散現象は異なる拡散係数</a:t>
            </a:r>
            <a:r>
              <a:rPr lang="en-US" altLang="ja-JP" sz="2400" i="1" dirty="0" smtClean="0">
                <a:solidFill>
                  <a:srgbClr val="0033CC"/>
                </a:solidFill>
                <a:latin typeface="Book Antiqua" panose="02040602050305030304" pitchFamily="18" charset="0"/>
                <a:ea typeface="AR P丸ゴシック体E" panose="020F0900000000000000" pitchFamily="50" charset="-128"/>
              </a:rPr>
              <a:t>D</a:t>
            </a:r>
            <a:r>
              <a:rPr lang="en-US" altLang="ja-JP" sz="2400" i="1" baseline="-25000" dirty="0" smtClean="0">
                <a:solidFill>
                  <a:srgbClr val="0033CC"/>
                </a:solidFill>
                <a:latin typeface="Book Antiqua" panose="02040602050305030304" pitchFamily="18" charset="0"/>
                <a:ea typeface="AR P丸ゴシック体E" panose="020F0900000000000000" pitchFamily="50" charset="-128"/>
              </a:rPr>
              <a:t>i</a:t>
            </a:r>
            <a:r>
              <a:rPr lang="ja-JP" altLang="en-US" sz="2400" dirty="0" smtClean="0">
                <a:solidFill>
                  <a:srgbClr val="0033CC"/>
                </a:solidFill>
                <a:latin typeface="AR P丸ゴシック体E" panose="020F0900000000000000" pitchFamily="50" charset="-128"/>
                <a:ea typeface="AR P丸ゴシック体E" panose="020F0900000000000000" pitchFamily="50" charset="-128"/>
              </a:rPr>
              <a:t>を持つ通常拡散の集まり</a:t>
            </a:r>
            <a:endParaRPr lang="en-US" altLang="ja-JP" sz="2400" dirty="0" smtClean="0">
              <a:solidFill>
                <a:srgbClr val="0033CC"/>
              </a:solidFill>
              <a:latin typeface="AR P丸ゴシック体E" panose="020F0900000000000000" pitchFamily="50" charset="-128"/>
              <a:ea typeface="AR P丸ゴシック体E" panose="020F0900000000000000" pitchFamily="50" charset="-128"/>
            </a:endParaRPr>
          </a:p>
          <a:p>
            <a:r>
              <a:rPr lang="ja-JP" altLang="en-US" sz="2400" dirty="0">
                <a:solidFill>
                  <a:srgbClr val="0033CC"/>
                </a:solidFill>
                <a:latin typeface="AR P丸ゴシック体E" panose="020F0900000000000000" pitchFamily="50" charset="-128"/>
                <a:ea typeface="AR P丸ゴシック体E" panose="020F0900000000000000" pitchFamily="50" charset="-128"/>
              </a:rPr>
              <a:t>３</a:t>
            </a:r>
            <a:r>
              <a:rPr lang="en-US" altLang="ja-JP" sz="2400" dirty="0" smtClean="0">
                <a:solidFill>
                  <a:srgbClr val="0033CC"/>
                </a:solidFill>
                <a:latin typeface="AR P丸ゴシック体E" panose="020F0900000000000000" pitchFamily="50" charset="-128"/>
                <a:ea typeface="AR P丸ゴシック体E" panose="020F0900000000000000" pitchFamily="50" charset="-128"/>
              </a:rPr>
              <a:t>. </a:t>
            </a:r>
            <a:r>
              <a:rPr lang="ja-JP" altLang="en-US" sz="2400" dirty="0" smtClean="0">
                <a:solidFill>
                  <a:srgbClr val="0033CC"/>
                </a:solidFill>
                <a:latin typeface="AR P丸ゴシック体E" panose="020F0900000000000000" pitchFamily="50" charset="-128"/>
                <a:ea typeface="AR P丸ゴシック体E" panose="020F0900000000000000" pitchFamily="50" charset="-128"/>
              </a:rPr>
              <a:t>通常拡散はバイアスのない拡散（ある方向に力が掛かっていることはない）で、変位は平均ゼロで対称的な正規分布に従う</a:t>
            </a:r>
            <a:endParaRPr lang="en-US" altLang="ja-JP" sz="2400" dirty="0" smtClean="0">
              <a:solidFill>
                <a:srgbClr val="0033CC"/>
              </a:solidFill>
              <a:latin typeface="AR P丸ゴシック体E" panose="020F0900000000000000" pitchFamily="50" charset="-128"/>
              <a:ea typeface="AR P丸ゴシック体E" panose="020F0900000000000000" pitchFamily="50" charset="-128"/>
            </a:endParaRPr>
          </a:p>
          <a:p>
            <a:r>
              <a:rPr lang="ja-JP" altLang="en-US" sz="2400" dirty="0" smtClean="0">
                <a:solidFill>
                  <a:srgbClr val="0033CC"/>
                </a:solidFill>
                <a:latin typeface="AR P丸ゴシック体E" panose="020F0900000000000000" pitchFamily="50" charset="-128"/>
                <a:ea typeface="AR P丸ゴシック体E" panose="020F0900000000000000" pitchFamily="50" charset="-128"/>
              </a:rPr>
              <a:t>４</a:t>
            </a:r>
            <a:r>
              <a:rPr kumimoji="1" lang="ja-JP" altLang="en-US" sz="2400" dirty="0" smtClean="0">
                <a:solidFill>
                  <a:srgbClr val="0033CC"/>
                </a:solidFill>
                <a:latin typeface="AR P丸ゴシック体E" panose="020F0900000000000000" pitchFamily="50" charset="-128"/>
                <a:ea typeface="AR P丸ゴシック体E" panose="020F0900000000000000" pitchFamily="50" charset="-128"/>
              </a:rPr>
              <a:t>． サンプリングの時間間隔に比べて</a:t>
            </a:r>
            <a:r>
              <a:rPr lang="en-US" altLang="ja-JP" sz="2400" dirty="0" smtClean="0">
                <a:solidFill>
                  <a:srgbClr val="0033CC"/>
                </a:solidFill>
                <a:latin typeface="AR P丸ゴシック体E" panose="020F0900000000000000" pitchFamily="50" charset="-128"/>
                <a:ea typeface="AR P丸ゴシック体E" panose="020F0900000000000000" pitchFamily="50" charset="-128"/>
              </a:rPr>
              <a:t>D</a:t>
            </a:r>
            <a:r>
              <a:rPr lang="ja-JP" altLang="en-US" sz="2400" dirty="0">
                <a:solidFill>
                  <a:srgbClr val="0033CC"/>
                </a:solidFill>
                <a:latin typeface="AR P丸ゴシック体E" panose="020F0900000000000000" pitchFamily="50" charset="-128"/>
                <a:ea typeface="AR P丸ゴシック体E" panose="020F0900000000000000" pitchFamily="50" charset="-128"/>
              </a:rPr>
              <a:t>の</a:t>
            </a:r>
            <a:r>
              <a:rPr lang="ja-JP" altLang="en-US" sz="2400" dirty="0" smtClean="0">
                <a:solidFill>
                  <a:srgbClr val="0033CC"/>
                </a:solidFill>
                <a:latin typeface="AR P丸ゴシック体E" panose="020F0900000000000000" pitchFamily="50" charset="-128"/>
                <a:ea typeface="AR P丸ゴシック体E" panose="020F0900000000000000" pitchFamily="50" charset="-128"/>
              </a:rPr>
              <a:t>変化（各異なる拡散係数に属する滞在時間に相当）は</a:t>
            </a:r>
            <a:r>
              <a:rPr kumimoji="1" lang="ja-JP" altLang="en-US" sz="2400" dirty="0" smtClean="0">
                <a:solidFill>
                  <a:srgbClr val="0033CC"/>
                </a:solidFill>
                <a:latin typeface="AR P丸ゴシック体E" panose="020F0900000000000000" pitchFamily="50" charset="-128"/>
                <a:ea typeface="AR P丸ゴシック体E" panose="020F0900000000000000" pitchFamily="50" charset="-128"/>
              </a:rPr>
              <a:t>十分遅い</a:t>
            </a:r>
            <a:endParaRPr kumimoji="1" lang="en-US" altLang="ja-JP" sz="2400" dirty="0" smtClean="0">
              <a:solidFill>
                <a:srgbClr val="0033CC"/>
              </a:solidFill>
              <a:latin typeface="AR P丸ゴシック体E" panose="020F0900000000000000" pitchFamily="50" charset="-128"/>
              <a:ea typeface="AR P丸ゴシック体E" panose="020F0900000000000000" pitchFamily="50" charset="-128"/>
            </a:endParaRPr>
          </a:p>
          <a:p>
            <a:r>
              <a:rPr lang="ja-JP" altLang="en-US" sz="2400" dirty="0" smtClean="0">
                <a:latin typeface="AR P丸ゴシック体E" panose="020F0900000000000000" pitchFamily="50" charset="-128"/>
                <a:ea typeface="AR P丸ゴシック体E" panose="020F0900000000000000" pitchFamily="50" charset="-128"/>
              </a:rPr>
              <a:t>どのような時間スケールで（拡散挙動が）</a:t>
            </a:r>
            <a:endParaRPr lang="en-US" altLang="ja-JP" sz="2400" dirty="0" smtClean="0">
              <a:latin typeface="AR P丸ゴシック体E" panose="020F0900000000000000" pitchFamily="50" charset="-128"/>
              <a:ea typeface="AR P丸ゴシック体E" panose="020F0900000000000000" pitchFamily="50" charset="-128"/>
            </a:endParaRPr>
          </a:p>
          <a:p>
            <a:r>
              <a:rPr lang="ja-JP" altLang="en-US" sz="2400" dirty="0" smtClean="0">
                <a:latin typeface="AR P丸ゴシック体E" panose="020F0900000000000000" pitchFamily="50" charset="-128"/>
                <a:ea typeface="AR P丸ゴシック体E" panose="020F0900000000000000" pitchFamily="50" charset="-128"/>
              </a:rPr>
              <a:t>異なる領域を行き交うかのイメージを持ち、その時間スケールよりも短いサンプリングレートで計測することが肝要</a:t>
            </a:r>
            <a:endParaRPr lang="en-US" altLang="ja-JP" sz="2400" dirty="0" smtClean="0">
              <a:latin typeface="AR P丸ゴシック体E" panose="020F0900000000000000" pitchFamily="50" charset="-128"/>
              <a:ea typeface="AR P丸ゴシック体E" panose="020F0900000000000000" pitchFamily="50" charset="-128"/>
            </a:endParaRPr>
          </a:p>
        </p:txBody>
      </p:sp>
    </p:spTree>
    <p:extLst>
      <p:ext uri="{BB962C8B-B14F-4D97-AF65-F5344CB8AC3E}">
        <p14:creationId xmlns:p14="http://schemas.microsoft.com/office/powerpoint/2010/main" val="26028498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テキスト ボックス 3"/>
          <p:cNvSpPr txBox="1"/>
          <p:nvPr/>
        </p:nvSpPr>
        <p:spPr>
          <a:xfrm>
            <a:off x="0" y="2702975"/>
            <a:ext cx="7488831" cy="4093428"/>
          </a:xfrm>
          <a:prstGeom prst="rect">
            <a:avLst/>
          </a:prstGeom>
          <a:noFill/>
        </p:spPr>
        <p:txBody>
          <a:bodyPr wrap="square" rtlCol="0">
            <a:spAutoFit/>
          </a:bodyPr>
          <a:lstStyle/>
          <a:p>
            <a:r>
              <a:rPr kumimoji="1" lang="ja-JP" altLang="en-US" sz="2000" dirty="0" smtClean="0">
                <a:solidFill>
                  <a:srgbClr val="0033CC"/>
                </a:solidFill>
                <a:latin typeface="AR丸ゴシック体E" panose="020F0909000000000000" pitchFamily="49" charset="-128"/>
                <a:ea typeface="AR丸ゴシック体E" panose="020F0909000000000000" pitchFamily="49" charset="-128"/>
              </a:rPr>
              <a:t>実際の拡散運動は必ずしも通常拡散の重ねあわせで記述できないのでは</a:t>
            </a:r>
            <a:r>
              <a:rPr lang="ja-JP" altLang="en-US" sz="2000" dirty="0" smtClean="0">
                <a:solidFill>
                  <a:srgbClr val="0033CC"/>
                </a:solidFill>
                <a:latin typeface="AR丸ゴシック体E" panose="020F0909000000000000" pitchFamily="49" charset="-128"/>
                <a:ea typeface="AR丸ゴシック体E" panose="020F0909000000000000" pitchFamily="49" charset="-128"/>
              </a:rPr>
              <a:t>ない</a:t>
            </a:r>
            <a:r>
              <a:rPr lang="ja-JP" altLang="en-US" sz="2000" dirty="0">
                <a:solidFill>
                  <a:srgbClr val="0033CC"/>
                </a:solidFill>
                <a:latin typeface="AR丸ゴシック体E" panose="020F0909000000000000" pitchFamily="49" charset="-128"/>
                <a:ea typeface="AR丸ゴシック体E" panose="020F0909000000000000" pitchFamily="49" charset="-128"/>
              </a:rPr>
              <a:t>か</a:t>
            </a:r>
            <a:r>
              <a:rPr lang="ja-JP" altLang="en-US" sz="2000" dirty="0" smtClean="0">
                <a:solidFill>
                  <a:srgbClr val="0033CC"/>
                </a:solidFill>
                <a:latin typeface="AR丸ゴシック体E" panose="020F0909000000000000" pitchFamily="49" charset="-128"/>
                <a:ea typeface="AR丸ゴシック体E" panose="020F0909000000000000" pitchFamily="49" charset="-128"/>
              </a:rPr>
              <a:t>？</a:t>
            </a:r>
            <a:endParaRPr lang="en-US" altLang="ja-JP" sz="2000" dirty="0" smtClean="0">
              <a:solidFill>
                <a:srgbClr val="0033CC"/>
              </a:solidFill>
              <a:latin typeface="AR丸ゴシック体E" panose="020F0909000000000000" pitchFamily="49" charset="-128"/>
              <a:ea typeface="AR丸ゴシック体E" panose="020F0909000000000000" pitchFamily="49" charset="-128"/>
            </a:endParaRPr>
          </a:p>
          <a:p>
            <a:endParaRPr lang="en-US" altLang="ja-JP" sz="2000" dirty="0" smtClean="0">
              <a:solidFill>
                <a:srgbClr val="0033CC"/>
              </a:solidFill>
              <a:latin typeface="AR丸ゴシック体E" panose="020F0909000000000000" pitchFamily="49" charset="-128"/>
              <a:ea typeface="AR丸ゴシック体E" panose="020F0909000000000000" pitchFamily="49" charset="-128"/>
            </a:endParaRPr>
          </a:p>
          <a:p>
            <a:endParaRPr kumimoji="1" lang="en-US" altLang="ja-JP" sz="2000" dirty="0">
              <a:solidFill>
                <a:srgbClr val="0033CC"/>
              </a:solidFill>
              <a:latin typeface="AR丸ゴシック体E" panose="020F0909000000000000" pitchFamily="49" charset="-128"/>
              <a:ea typeface="AR丸ゴシック体E" panose="020F0909000000000000" pitchFamily="49" charset="-128"/>
            </a:endParaRPr>
          </a:p>
          <a:p>
            <a:endParaRPr lang="en-US" altLang="ja-JP" sz="2000" dirty="0">
              <a:solidFill>
                <a:srgbClr val="0033CC"/>
              </a:solidFill>
              <a:latin typeface="AR丸ゴシック体E" panose="020F0909000000000000" pitchFamily="49" charset="-128"/>
              <a:ea typeface="AR丸ゴシック体E" panose="020F0909000000000000" pitchFamily="49" charset="-128"/>
            </a:endParaRPr>
          </a:p>
          <a:p>
            <a:r>
              <a:rPr lang="ja-JP" altLang="en-US" sz="2000" dirty="0" smtClean="0">
                <a:solidFill>
                  <a:srgbClr val="0033CC"/>
                </a:solidFill>
                <a:latin typeface="AR丸ゴシック体E" panose="020F0909000000000000" pitchFamily="49" charset="-128"/>
                <a:ea typeface="AR丸ゴシック体E" panose="020F0909000000000000" pitchFamily="49" charset="-128"/>
              </a:rPr>
              <a:t>正規分布以外の尤度を想定して異常拡散の最尤推定は可能か？</a:t>
            </a:r>
            <a:endParaRPr lang="en-US" altLang="ja-JP" sz="2000" dirty="0" smtClean="0">
              <a:solidFill>
                <a:srgbClr val="0033CC"/>
              </a:solidFill>
              <a:latin typeface="AR丸ゴシック体E" panose="020F0909000000000000" pitchFamily="49" charset="-128"/>
              <a:ea typeface="AR丸ゴシック体E" panose="020F0909000000000000" pitchFamily="49" charset="-128"/>
            </a:endParaRPr>
          </a:p>
          <a:p>
            <a:endParaRPr kumimoji="1" lang="en-US" altLang="ja-JP" sz="2000" dirty="0">
              <a:solidFill>
                <a:srgbClr val="0033CC"/>
              </a:solidFill>
              <a:latin typeface="AR丸ゴシック体E" panose="020F0909000000000000" pitchFamily="49" charset="-128"/>
              <a:ea typeface="AR丸ゴシック体E" panose="020F0909000000000000" pitchFamily="49" charset="-128"/>
            </a:endParaRPr>
          </a:p>
          <a:p>
            <a:endParaRPr lang="en-US" altLang="ja-JP" sz="2000" dirty="0" smtClean="0">
              <a:solidFill>
                <a:srgbClr val="0033CC"/>
              </a:solidFill>
              <a:latin typeface="AR丸ゴシック体E" panose="020F0909000000000000" pitchFamily="49" charset="-128"/>
              <a:ea typeface="AR丸ゴシック体E" panose="020F0909000000000000" pitchFamily="49" charset="-128"/>
            </a:endParaRPr>
          </a:p>
          <a:p>
            <a:endParaRPr kumimoji="1" lang="en-US" altLang="ja-JP" sz="2000" dirty="0" smtClean="0">
              <a:solidFill>
                <a:srgbClr val="0033CC"/>
              </a:solidFill>
              <a:latin typeface="AR丸ゴシック体E" panose="020F0909000000000000" pitchFamily="49" charset="-128"/>
              <a:ea typeface="AR丸ゴシック体E" panose="020F0909000000000000" pitchFamily="49" charset="-128"/>
            </a:endParaRPr>
          </a:p>
          <a:p>
            <a:endParaRPr lang="en-US" altLang="ja-JP" sz="2000" dirty="0" smtClean="0">
              <a:solidFill>
                <a:srgbClr val="0033CC"/>
              </a:solidFill>
              <a:latin typeface="AR丸ゴシック体E" panose="020F0909000000000000" pitchFamily="49" charset="-128"/>
              <a:ea typeface="AR丸ゴシック体E" panose="020F0909000000000000" pitchFamily="49" charset="-128"/>
            </a:endParaRPr>
          </a:p>
          <a:p>
            <a:r>
              <a:rPr lang="ja-JP" altLang="en-US" sz="2000" dirty="0" smtClean="0">
                <a:solidFill>
                  <a:srgbClr val="0033CC"/>
                </a:solidFill>
                <a:latin typeface="AR丸ゴシック体E" panose="020F0909000000000000" pitchFamily="49" charset="-128"/>
                <a:ea typeface="AR丸ゴシック体E" panose="020F0909000000000000" pitchFamily="49" charset="-128"/>
              </a:rPr>
              <a:t>異常拡散の生物学的意味はそもそもなにか？拡散係数が細胞全体じゃなくてドメイン毎に分布していることの積極的な意味はあるか？</a:t>
            </a:r>
            <a:endParaRPr kumimoji="1" lang="ja-JP" altLang="en-US" sz="2000" dirty="0">
              <a:solidFill>
                <a:srgbClr val="0033CC"/>
              </a:solidFill>
              <a:latin typeface="AR丸ゴシック体E" panose="020F0909000000000000" pitchFamily="49" charset="-128"/>
              <a:ea typeface="AR丸ゴシック体E" panose="020F0909000000000000" pitchFamily="49" charset="-128"/>
            </a:endParaRPr>
          </a:p>
        </p:txBody>
      </p:sp>
      <p:sp>
        <p:nvSpPr>
          <p:cNvPr id="5" name="右矢印 4"/>
          <p:cNvSpPr/>
          <p:nvPr/>
        </p:nvSpPr>
        <p:spPr>
          <a:xfrm>
            <a:off x="348788" y="3626466"/>
            <a:ext cx="828093" cy="25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6" name="テキスト ボックス 5"/>
          <p:cNvSpPr txBox="1"/>
          <p:nvPr/>
        </p:nvSpPr>
        <p:spPr>
          <a:xfrm>
            <a:off x="1188132" y="3423055"/>
            <a:ext cx="6647974" cy="646331"/>
          </a:xfrm>
          <a:prstGeom prst="rect">
            <a:avLst/>
          </a:prstGeom>
          <a:noFill/>
        </p:spPr>
        <p:txBody>
          <a:bodyPr wrap="none" rtlCol="0">
            <a:spAutoFit/>
          </a:bodyPr>
          <a:lstStyle/>
          <a:p>
            <a:r>
              <a:rPr kumimoji="1" lang="ja-JP" altLang="en-US" dirty="0" smtClean="0">
                <a:solidFill>
                  <a:srgbClr val="FF0000"/>
                </a:solidFill>
                <a:latin typeface="AR丸ゴシック体E" panose="020F0909000000000000" pitchFamily="49" charset="-128"/>
                <a:ea typeface="AR丸ゴシック体E" panose="020F0909000000000000" pitchFamily="49" charset="-128"/>
              </a:rPr>
              <a:t>・異なる拡散係数をもつ領域毎に平均二乗変位をプロット</a:t>
            </a:r>
            <a:endParaRPr kumimoji="1" lang="en-US" altLang="ja-JP" dirty="0" smtClean="0">
              <a:solidFill>
                <a:srgbClr val="FF0000"/>
              </a:solidFill>
              <a:latin typeface="AR丸ゴシック体E" panose="020F0909000000000000" pitchFamily="49" charset="-128"/>
              <a:ea typeface="AR丸ゴシック体E" panose="020F0909000000000000" pitchFamily="49" charset="-128"/>
            </a:endParaRPr>
          </a:p>
          <a:p>
            <a:r>
              <a:rPr kumimoji="1" lang="ja-JP" altLang="en-US" dirty="0" smtClean="0">
                <a:solidFill>
                  <a:srgbClr val="FF0000"/>
                </a:solidFill>
                <a:latin typeface="AR丸ゴシック体E" panose="020F0909000000000000" pitchFamily="49" charset="-128"/>
                <a:ea typeface="AR丸ゴシック体E" panose="020F0909000000000000" pitchFamily="49" charset="-128"/>
              </a:rPr>
              <a:t>・変位の分布のガウス性の評価、変位の分布のクラスター解析</a:t>
            </a:r>
            <a:endParaRPr kumimoji="1" lang="ja-JP" altLang="en-US" dirty="0">
              <a:solidFill>
                <a:srgbClr val="FF0000"/>
              </a:solidFill>
              <a:latin typeface="AR丸ゴシック体E" panose="020F0909000000000000" pitchFamily="49" charset="-128"/>
              <a:ea typeface="AR丸ゴシック体E" panose="020F0909000000000000" pitchFamily="49" charset="-128"/>
            </a:endParaRPr>
          </a:p>
        </p:txBody>
      </p:sp>
      <p:sp>
        <p:nvSpPr>
          <p:cNvPr id="7" name="右矢印 6"/>
          <p:cNvSpPr/>
          <p:nvPr/>
        </p:nvSpPr>
        <p:spPr>
          <a:xfrm>
            <a:off x="755575" y="5084314"/>
            <a:ext cx="828093" cy="25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8" name="テキスト ボックス 7"/>
          <p:cNvSpPr txBox="1"/>
          <p:nvPr/>
        </p:nvSpPr>
        <p:spPr>
          <a:xfrm>
            <a:off x="1691680" y="4617132"/>
            <a:ext cx="7206631" cy="1200329"/>
          </a:xfrm>
          <a:prstGeom prst="rect">
            <a:avLst/>
          </a:prstGeom>
          <a:noFill/>
        </p:spPr>
        <p:txBody>
          <a:bodyPr wrap="square" rtlCol="0">
            <a:spAutoFit/>
          </a:bodyPr>
          <a:lstStyle/>
          <a:p>
            <a:r>
              <a:rPr kumimoji="1" lang="ja-JP" altLang="en-US" dirty="0" smtClean="0">
                <a:solidFill>
                  <a:srgbClr val="FF0000"/>
                </a:solidFill>
                <a:latin typeface="AR丸ゴシック体E" panose="020F0909000000000000" pitchFamily="49" charset="-128"/>
                <a:ea typeface="AR丸ゴシック体E" panose="020F0909000000000000" pitchFamily="49" charset="-128"/>
              </a:rPr>
              <a:t>・原理的には可能だが、平均二乗変位は</a:t>
            </a:r>
            <a:r>
              <a:rPr kumimoji="1" lang="en-US" altLang="ja-JP" dirty="0" smtClean="0">
                <a:solidFill>
                  <a:srgbClr val="FF0000"/>
                </a:solidFill>
                <a:latin typeface="AR丸ゴシック体E" panose="020F0909000000000000" pitchFamily="49" charset="-128"/>
                <a:ea typeface="AR丸ゴシック体E" panose="020F0909000000000000" pitchFamily="49" charset="-128"/>
              </a:rPr>
              <a:t>2</a:t>
            </a:r>
            <a:r>
              <a:rPr kumimoji="1" lang="ja-JP" altLang="en-US" dirty="0" smtClean="0">
                <a:solidFill>
                  <a:srgbClr val="FF0000"/>
                </a:solidFill>
                <a:latin typeface="AR丸ゴシック体E" panose="020F0909000000000000" pitchFamily="49" charset="-128"/>
                <a:ea typeface="AR丸ゴシック体E" panose="020F0909000000000000" pitchFamily="49" charset="-128"/>
              </a:rPr>
              <a:t>次モーメントだけの情報しか</a:t>
            </a:r>
            <a:r>
              <a:rPr lang="ja-JP" altLang="en-US" dirty="0" smtClean="0">
                <a:solidFill>
                  <a:srgbClr val="FF0000"/>
                </a:solidFill>
                <a:latin typeface="AR丸ゴシック体E" panose="020F0909000000000000" pitchFamily="49" charset="-128"/>
                <a:ea typeface="AR丸ゴシック体E" panose="020F0909000000000000" pitchFamily="49" charset="-128"/>
              </a:rPr>
              <a:t>持たないので、どういう分布を仮定するかに主観が入り込む</a:t>
            </a:r>
            <a:endParaRPr lang="en-US" altLang="ja-JP" dirty="0" smtClean="0">
              <a:solidFill>
                <a:srgbClr val="FF0000"/>
              </a:solidFill>
              <a:latin typeface="AR丸ゴシック体E" panose="020F0909000000000000" pitchFamily="49" charset="-128"/>
              <a:ea typeface="AR丸ゴシック体E" panose="020F0909000000000000" pitchFamily="49" charset="-128"/>
            </a:endParaRPr>
          </a:p>
          <a:p>
            <a:r>
              <a:rPr kumimoji="1" lang="ja-JP" altLang="en-US" dirty="0" smtClean="0">
                <a:solidFill>
                  <a:srgbClr val="FF0000"/>
                </a:solidFill>
                <a:latin typeface="AR丸ゴシック体E" panose="020F0909000000000000" pitchFamily="49" charset="-128"/>
                <a:ea typeface="AR丸ゴシック体E" panose="020F0909000000000000" pitchFamily="49" charset="-128"/>
              </a:rPr>
              <a:t>・最尤推定で決定す</a:t>
            </a:r>
            <a:r>
              <a:rPr lang="ja-JP" altLang="en-US" dirty="0" smtClean="0">
                <a:solidFill>
                  <a:srgbClr val="FF0000"/>
                </a:solidFill>
                <a:latin typeface="AR丸ゴシック体E" panose="020F0909000000000000" pitchFamily="49" charset="-128"/>
                <a:ea typeface="AR丸ゴシック体E" panose="020F0909000000000000" pitchFamily="49" charset="-128"/>
              </a:rPr>
              <a:t>る変数が増える⇒より多くのデータ点が必要となる？</a:t>
            </a:r>
            <a:endParaRPr lang="en-US" altLang="ja-JP" dirty="0" smtClean="0">
              <a:solidFill>
                <a:srgbClr val="FF0000"/>
              </a:solidFill>
              <a:latin typeface="AR丸ゴシック体E" panose="020F0909000000000000" pitchFamily="49" charset="-128"/>
              <a:ea typeface="AR丸ゴシック体E" panose="020F0909000000000000" pitchFamily="49" charset="-128"/>
            </a:endParaRPr>
          </a:p>
        </p:txBody>
      </p:sp>
      <p:sp>
        <p:nvSpPr>
          <p:cNvPr id="9" name="テキスト ボックス 8"/>
          <p:cNvSpPr txBox="1"/>
          <p:nvPr/>
        </p:nvSpPr>
        <p:spPr>
          <a:xfrm>
            <a:off x="120506" y="1647490"/>
            <a:ext cx="4832874" cy="369332"/>
          </a:xfrm>
          <a:prstGeom prst="rect">
            <a:avLst/>
          </a:prstGeom>
          <a:noFill/>
        </p:spPr>
        <p:txBody>
          <a:bodyPr wrap="none" rtlCol="0">
            <a:spAutoFit/>
          </a:bodyPr>
          <a:lstStyle/>
          <a:p>
            <a:r>
              <a:rPr kumimoji="1" lang="ja-JP" altLang="en-US" dirty="0" smtClean="0"/>
              <a:t>細胞核の移動を細胞の移動とみなして良いのか</a:t>
            </a:r>
            <a:endParaRPr kumimoji="1" lang="ja-JP" altLang="en-US" dirty="0"/>
          </a:p>
        </p:txBody>
      </p:sp>
      <p:sp>
        <p:nvSpPr>
          <p:cNvPr id="10" name="右矢印 9"/>
          <p:cNvSpPr/>
          <p:nvPr/>
        </p:nvSpPr>
        <p:spPr>
          <a:xfrm>
            <a:off x="341528" y="2254866"/>
            <a:ext cx="828093" cy="25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221299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772628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ja-JP" altLang="en-US"/>
              <a:t>長期記憶</a:t>
            </a:r>
          </a:p>
        </p:txBody>
      </p:sp>
      <p:sp>
        <p:nvSpPr>
          <p:cNvPr id="59403" name="Rectangle 11" descr="Rectangle: Click to edit Master text styles&#10;Second level&#10;Third level&#10;Fourth level&#10;Fifth level"/>
          <p:cNvSpPr>
            <a:spLocks noChangeArrowheads="1"/>
          </p:cNvSpPr>
          <p:nvPr/>
        </p:nvSpPr>
        <p:spPr bwMode="auto">
          <a:xfrm>
            <a:off x="685800" y="1600200"/>
            <a:ext cx="5486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chemeClr val="hlink"/>
              </a:buClr>
              <a:buSzPct val="110000"/>
              <a:buFont typeface="Wingdings" charset="0"/>
              <a:buBlip>
                <a:blip r:embed="rId3"/>
              </a:buBlip>
            </a:pPr>
            <a:r>
              <a:rPr lang="ja-JP" altLang="en-US" sz="2500"/>
              <a:t>例えば</a:t>
            </a:r>
            <a:r>
              <a:rPr lang="en-US" altLang="ja-JP" sz="2500"/>
              <a:t>α=0.8</a:t>
            </a:r>
            <a:r>
              <a:rPr lang="ja-JP" altLang="en-US" sz="2500"/>
              <a:t>、ラグ</a:t>
            </a:r>
            <a:r>
              <a:rPr lang="en-US" altLang="ja-JP" sz="2500"/>
              <a:t>τ=1</a:t>
            </a:r>
            <a:r>
              <a:rPr lang="ja-JP" altLang="en-US" sz="2500"/>
              <a:t>秒の場合、</a:t>
            </a:r>
            <a:endParaRPr lang="en-US" altLang="ja-JP" sz="2500"/>
          </a:p>
          <a:p>
            <a:pPr marL="342900" indent="-342900">
              <a:lnSpc>
                <a:spcPct val="90000"/>
              </a:lnSpc>
              <a:spcBef>
                <a:spcPct val="20000"/>
              </a:spcBef>
              <a:buClr>
                <a:schemeClr val="hlink"/>
              </a:buClr>
              <a:buSzPct val="110000"/>
              <a:buFont typeface="Wingdings" charset="0"/>
              <a:buNone/>
            </a:pPr>
            <a:r>
              <a:rPr lang="en-US" altLang="ja-JP" sz="2500"/>
              <a:t>    </a:t>
            </a:r>
            <a:r>
              <a:rPr lang="ja-JP" altLang="en-US" sz="2500"/>
              <a:t>自己相関関数の値を</a:t>
            </a:r>
            <a:r>
              <a:rPr lang="en-US" altLang="ja-JP" sz="2500"/>
              <a:t>10%</a:t>
            </a:r>
            <a:r>
              <a:rPr lang="ja-JP" altLang="en-US" sz="2500"/>
              <a:t>以下に落とすには</a:t>
            </a:r>
            <a:r>
              <a:rPr lang="en-US" altLang="ja-JP" sz="2500"/>
              <a:t> 10</a:t>
            </a:r>
            <a:r>
              <a:rPr lang="en-US" altLang="ja-JP" baseline="30000">
                <a:latin typeface="ＭＳ 明朝" charset="0"/>
                <a:ea typeface="ＭＳ 明朝" charset="0"/>
                <a:cs typeface="ＭＳ 明朝" charset="0"/>
              </a:rPr>
              <a:t>5</a:t>
            </a:r>
            <a:r>
              <a:rPr lang="en-US" altLang="ja-JP" sz="2500"/>
              <a:t> </a:t>
            </a:r>
            <a:r>
              <a:rPr lang="ja-JP" altLang="en-US" sz="2500"/>
              <a:t>秒もの時間を必要とする。</a:t>
            </a:r>
            <a:endParaRPr lang="en-US" altLang="ja-JP" sz="2500"/>
          </a:p>
          <a:p>
            <a:pPr marL="342900" indent="-342900">
              <a:lnSpc>
                <a:spcPct val="90000"/>
              </a:lnSpc>
              <a:spcBef>
                <a:spcPct val="20000"/>
              </a:spcBef>
              <a:buClr>
                <a:schemeClr val="hlink"/>
              </a:buClr>
              <a:buSzPct val="110000"/>
              <a:buFont typeface="Wingdings" charset="0"/>
              <a:buBlip>
                <a:blip r:embed="rId3"/>
              </a:buBlip>
            </a:pPr>
            <a:r>
              <a:rPr lang="en-US" altLang="ja-JP" sz="2500"/>
              <a:t>α</a:t>
            </a:r>
            <a:r>
              <a:rPr lang="ja-JP" altLang="en-US" sz="2500"/>
              <a:t>が</a:t>
            </a:r>
            <a:r>
              <a:rPr lang="en-US" altLang="ja-JP" sz="2500"/>
              <a:t>0</a:t>
            </a:r>
            <a:r>
              <a:rPr lang="ja-JP" altLang="en-US" sz="2500"/>
              <a:t>より大きい場合、自己相関が緩やかに減衰し、非常に長期の時間相関を持つ。</a:t>
            </a:r>
            <a:endParaRPr lang="en-US" altLang="ja-JP" sz="2500"/>
          </a:p>
          <a:p>
            <a:pPr marL="342900" indent="-342900">
              <a:lnSpc>
                <a:spcPct val="90000"/>
              </a:lnSpc>
              <a:spcBef>
                <a:spcPct val="20000"/>
              </a:spcBef>
              <a:buClr>
                <a:schemeClr val="hlink"/>
              </a:buClr>
              <a:buSzPct val="110000"/>
              <a:buFont typeface="Wingdings" charset="0"/>
              <a:buBlip>
                <a:blip r:embed="rId3"/>
              </a:buBlip>
            </a:pPr>
            <a:r>
              <a:rPr lang="en-US" altLang="ja-JP" sz="2500"/>
              <a:t>α=0</a:t>
            </a:r>
            <a:r>
              <a:rPr lang="ja-JP" altLang="en-US" sz="2500"/>
              <a:t>のとき、ホワイトノイズと呼ばれ、時系列は時間相関を持たない。</a:t>
            </a:r>
            <a:endParaRPr lang="en-US" altLang="ja-JP" sz="2500"/>
          </a:p>
          <a:p>
            <a:pPr marL="342900" indent="-342900">
              <a:lnSpc>
                <a:spcPct val="90000"/>
              </a:lnSpc>
              <a:spcBef>
                <a:spcPct val="20000"/>
              </a:spcBef>
              <a:buClr>
                <a:schemeClr val="hlink"/>
              </a:buClr>
              <a:buSzPct val="110000"/>
              <a:buFont typeface="Wingdings" charset="0"/>
              <a:buBlip>
                <a:blip r:embed="rId3"/>
              </a:buBlip>
            </a:pPr>
            <a:r>
              <a:rPr lang="ja-JP" altLang="en-US" sz="2500"/>
              <a:t>時間相関が強いほど</a:t>
            </a:r>
            <a:r>
              <a:rPr lang="en-US" altLang="ja-JP" sz="2500"/>
              <a:t>α</a:t>
            </a:r>
            <a:r>
              <a:rPr lang="ja-JP" altLang="en-US" sz="2500"/>
              <a:t>の値が大きくなる。</a:t>
            </a:r>
            <a:endParaRPr lang="en-US" altLang="ja-JP" sz="2500"/>
          </a:p>
          <a:p>
            <a:pPr marL="342900" indent="-342900">
              <a:lnSpc>
                <a:spcPct val="90000"/>
              </a:lnSpc>
              <a:spcBef>
                <a:spcPct val="20000"/>
              </a:spcBef>
              <a:buClr>
                <a:schemeClr val="hlink"/>
              </a:buClr>
              <a:buSzPct val="110000"/>
              <a:buFont typeface="Wingdings" charset="0"/>
              <a:buBlip>
                <a:blip r:embed="rId3"/>
              </a:buBlip>
            </a:pPr>
            <a:r>
              <a:rPr lang="en-US" altLang="ja-JP" sz="2500"/>
              <a:t>α</a:t>
            </a:r>
            <a:r>
              <a:rPr lang="ja-JP" altLang="en-US" sz="2500"/>
              <a:t>の値によって時系列の不規則さ、複雑さを定量化できる。</a:t>
            </a:r>
            <a:endParaRPr lang="en-US" altLang="ja-JP" sz="2500"/>
          </a:p>
          <a:p>
            <a:pPr marL="342900" indent="-342900">
              <a:lnSpc>
                <a:spcPct val="90000"/>
              </a:lnSpc>
              <a:spcBef>
                <a:spcPct val="20000"/>
              </a:spcBef>
              <a:buClr>
                <a:schemeClr val="hlink"/>
              </a:buClr>
              <a:buSzPct val="110000"/>
              <a:buFont typeface="Wingdings" charset="0"/>
              <a:buBlip>
                <a:blip r:embed="rId3"/>
              </a:buBlip>
            </a:pPr>
            <a:endParaRPr lang="ja-JP" altLang="en-US" sz="2500"/>
          </a:p>
        </p:txBody>
      </p:sp>
      <p:grpSp>
        <p:nvGrpSpPr>
          <p:cNvPr id="59411" name="Group 19"/>
          <p:cNvGrpSpPr>
            <a:grpSpLocks/>
          </p:cNvGrpSpPr>
          <p:nvPr/>
        </p:nvGrpSpPr>
        <p:grpSpPr bwMode="auto">
          <a:xfrm>
            <a:off x="6248400" y="1143000"/>
            <a:ext cx="2590800" cy="2530475"/>
            <a:chOff x="3744" y="912"/>
            <a:chExt cx="1632" cy="1594"/>
          </a:xfrm>
        </p:grpSpPr>
        <p:sp>
          <p:nvSpPr>
            <p:cNvPr id="59396" name="Rectangle 4"/>
            <p:cNvSpPr>
              <a:spLocks noChangeArrowheads="1"/>
            </p:cNvSpPr>
            <p:nvPr/>
          </p:nvSpPr>
          <p:spPr bwMode="auto">
            <a:xfrm>
              <a:off x="4080" y="912"/>
              <a:ext cx="1296" cy="12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9397" name="Text Box 5"/>
            <p:cNvSpPr txBox="1">
              <a:spLocks noChangeArrowheads="1"/>
            </p:cNvSpPr>
            <p:nvPr/>
          </p:nvSpPr>
          <p:spPr bwMode="auto">
            <a:xfrm rot="10800000">
              <a:off x="3744" y="1200"/>
              <a:ext cx="308"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p>
              <a:r>
                <a:rPr lang="en-US" altLang="ja-JP" sz="2000">
                  <a:latin typeface="Times New Roman" charset="0"/>
                </a:rPr>
                <a:t>Log PSD</a:t>
              </a:r>
            </a:p>
          </p:txBody>
        </p:sp>
        <p:sp>
          <p:nvSpPr>
            <p:cNvPr id="59398" name="Text Box 6"/>
            <p:cNvSpPr txBox="1">
              <a:spLocks noChangeArrowheads="1"/>
            </p:cNvSpPr>
            <p:nvPr/>
          </p:nvSpPr>
          <p:spPr bwMode="auto">
            <a:xfrm>
              <a:off x="4224" y="2256"/>
              <a:ext cx="10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ja-JP" sz="2000">
                  <a:latin typeface="Times New Roman" charset="0"/>
                </a:rPr>
                <a:t>Log Frequency</a:t>
              </a:r>
            </a:p>
          </p:txBody>
        </p:sp>
        <p:sp>
          <p:nvSpPr>
            <p:cNvPr id="59402" name="Line 10"/>
            <p:cNvSpPr>
              <a:spLocks noChangeShapeType="1"/>
            </p:cNvSpPr>
            <p:nvPr/>
          </p:nvSpPr>
          <p:spPr bwMode="auto">
            <a:xfrm>
              <a:off x="4224" y="1056"/>
              <a:ext cx="1008" cy="10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grpSp>
      <p:sp>
        <p:nvSpPr>
          <p:cNvPr id="59407" name="Rectangle 15"/>
          <p:cNvSpPr>
            <a:spLocks noChangeArrowheads="1"/>
          </p:cNvSpPr>
          <p:nvPr/>
        </p:nvSpPr>
        <p:spPr bwMode="auto">
          <a:xfrm>
            <a:off x="7086600" y="5334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ja-JP">
                <a:latin typeface="Century" charset="0"/>
                <a:ea typeface="ＭＳ 明朝" charset="0"/>
                <a:cs typeface="ＭＳ 明朝" charset="0"/>
              </a:rPr>
              <a:t>P∝1/</a:t>
            </a:r>
            <a:r>
              <a:rPr lang="en-US" altLang="ja-JP" i="1">
                <a:latin typeface="Century" charset="0"/>
                <a:ea typeface="ＭＳ 明朝" charset="0"/>
                <a:cs typeface="ＭＳ 明朝" charset="0"/>
              </a:rPr>
              <a:t>f </a:t>
            </a:r>
            <a:r>
              <a:rPr lang="en-US" altLang="ja-JP" baseline="30000">
                <a:latin typeface="ＭＳ 明朝" charset="0"/>
                <a:ea typeface="ＭＳ 明朝" charset="0"/>
                <a:cs typeface="ＭＳ 明朝" charset="0"/>
              </a:rPr>
              <a:t>α</a:t>
            </a:r>
            <a:r>
              <a:rPr lang="en-US" altLang="ja-JP" sz="900">
                <a:latin typeface="Times New Roman" charset="0"/>
              </a:rPr>
              <a:t> </a:t>
            </a:r>
            <a:endParaRPr lang="en-US" altLang="ja-JP">
              <a:latin typeface="Times New Roman" charset="0"/>
            </a:endParaRPr>
          </a:p>
        </p:txBody>
      </p:sp>
      <p:sp>
        <p:nvSpPr>
          <p:cNvPr id="59412" name="Rectangle 20"/>
          <p:cNvSpPr>
            <a:spLocks noChangeArrowheads="1"/>
          </p:cNvSpPr>
          <p:nvPr/>
        </p:nvSpPr>
        <p:spPr bwMode="auto">
          <a:xfrm>
            <a:off x="6477000" y="3962400"/>
            <a:ext cx="1143000" cy="1143000"/>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9413" name="Rectangle 21"/>
          <p:cNvSpPr>
            <a:spLocks noChangeArrowheads="1"/>
          </p:cNvSpPr>
          <p:nvPr/>
        </p:nvSpPr>
        <p:spPr bwMode="auto">
          <a:xfrm>
            <a:off x="6477000" y="5410200"/>
            <a:ext cx="1143000" cy="1143000"/>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9414" name="Line 22"/>
          <p:cNvSpPr>
            <a:spLocks noChangeShapeType="1"/>
          </p:cNvSpPr>
          <p:nvPr/>
        </p:nvSpPr>
        <p:spPr bwMode="auto">
          <a:xfrm>
            <a:off x="6629400" y="4419600"/>
            <a:ext cx="76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ja-JP" altLang="en-US"/>
          </a:p>
        </p:txBody>
      </p:sp>
      <p:sp>
        <p:nvSpPr>
          <p:cNvPr id="59415" name="Line 23"/>
          <p:cNvSpPr>
            <a:spLocks noChangeShapeType="1"/>
          </p:cNvSpPr>
          <p:nvPr/>
        </p:nvSpPr>
        <p:spPr bwMode="auto">
          <a:xfrm>
            <a:off x="6705600" y="5791200"/>
            <a:ext cx="762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ja-JP" altLang="en-US"/>
          </a:p>
        </p:txBody>
      </p:sp>
      <p:sp>
        <p:nvSpPr>
          <p:cNvPr id="59416" name="Text Box 24"/>
          <p:cNvSpPr txBox="1">
            <a:spLocks noChangeArrowheads="1"/>
          </p:cNvSpPr>
          <p:nvPr/>
        </p:nvSpPr>
        <p:spPr bwMode="auto">
          <a:xfrm>
            <a:off x="7778750" y="4211638"/>
            <a:ext cx="130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t>相関なし</a:t>
            </a:r>
          </a:p>
        </p:txBody>
      </p:sp>
      <p:sp>
        <p:nvSpPr>
          <p:cNvPr id="59417" name="Text Box 25"/>
          <p:cNvSpPr txBox="1">
            <a:spLocks noChangeArrowheads="1"/>
          </p:cNvSpPr>
          <p:nvPr/>
        </p:nvSpPr>
        <p:spPr bwMode="auto">
          <a:xfrm>
            <a:off x="7772400" y="57150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t>長期相関</a:t>
            </a:r>
          </a:p>
        </p:txBody>
      </p:sp>
    </p:spTree>
    <p:extLst>
      <p:ext uri="{BB962C8B-B14F-4D97-AF65-F5344CB8AC3E}">
        <p14:creationId xmlns:p14="http://schemas.microsoft.com/office/powerpoint/2010/main" val="3407190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ビーズ実験</a:t>
            </a:r>
            <a:r>
              <a:rPr kumimoji="1" lang="en-US" altLang="ja-JP" dirty="0" smtClean="0"/>
              <a:t/>
            </a:r>
            <a:br>
              <a:rPr kumimoji="1" lang="en-US" altLang="ja-JP" dirty="0" smtClean="0"/>
            </a:br>
            <a:r>
              <a:rPr lang="ja-JP" altLang="en-US" dirty="0" smtClean="0"/>
              <a:t>バイアスが確率分布</a:t>
            </a:r>
            <a:endParaRPr kumimoji="1" lang="ja-JP" altLang="en-US" dirty="0"/>
          </a:p>
        </p:txBody>
      </p:sp>
      <p:pic>
        <p:nvPicPr>
          <p:cNvPr id="4" name="図 3"/>
          <p:cNvPicPr>
            <a:picLocks noChangeAspect="1"/>
          </p:cNvPicPr>
          <p:nvPr/>
        </p:nvPicPr>
        <p:blipFill>
          <a:blip r:embed="rId2"/>
          <a:stretch>
            <a:fillRect/>
          </a:stretch>
        </p:blipFill>
        <p:spPr>
          <a:xfrm>
            <a:off x="1642533" y="1684936"/>
            <a:ext cx="5994399" cy="4819986"/>
          </a:xfrm>
          <a:prstGeom prst="rect">
            <a:avLst/>
          </a:prstGeom>
        </p:spPr>
      </p:pic>
      <p:sp>
        <p:nvSpPr>
          <p:cNvPr id="3" name="フレーム 2"/>
          <p:cNvSpPr/>
          <p:nvPr/>
        </p:nvSpPr>
        <p:spPr>
          <a:xfrm>
            <a:off x="3369733" y="2336799"/>
            <a:ext cx="745068" cy="728133"/>
          </a:xfrm>
          <a:prstGeom prst="frame">
            <a:avLst>
              <a:gd name="adj1" fmla="val 2976"/>
            </a:avLst>
          </a:prstGeom>
          <a:solidFill>
            <a:srgbClr val="C0504D"/>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 name="直線矢印コネクタ 5"/>
          <p:cNvCxnSpPr/>
          <p:nvPr/>
        </p:nvCxnSpPr>
        <p:spPr>
          <a:xfrm flipV="1">
            <a:off x="914400" y="2895600"/>
            <a:ext cx="2336800" cy="2235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テキスト ボックス 6"/>
          <p:cNvSpPr txBox="1"/>
          <p:nvPr/>
        </p:nvSpPr>
        <p:spPr>
          <a:xfrm>
            <a:off x="254000" y="5435600"/>
            <a:ext cx="1338828" cy="369332"/>
          </a:xfrm>
          <a:prstGeom prst="rect">
            <a:avLst/>
          </a:prstGeom>
          <a:noFill/>
        </p:spPr>
        <p:txBody>
          <a:bodyPr wrap="none" rtlCol="0">
            <a:spAutoFit/>
          </a:bodyPr>
          <a:lstStyle/>
          <a:p>
            <a:r>
              <a:rPr kumimoji="1" lang="ja-JP" altLang="en-US" dirty="0" smtClean="0"/>
              <a:t>“濃度勾配“</a:t>
            </a:r>
            <a:endParaRPr kumimoji="1" lang="ja-JP" altLang="en-US" dirty="0"/>
          </a:p>
        </p:txBody>
      </p:sp>
      <p:sp>
        <p:nvSpPr>
          <p:cNvPr id="8" name="フレーム 7"/>
          <p:cNvSpPr/>
          <p:nvPr/>
        </p:nvSpPr>
        <p:spPr>
          <a:xfrm>
            <a:off x="5875866" y="3217332"/>
            <a:ext cx="745068" cy="728133"/>
          </a:xfrm>
          <a:prstGeom prst="frame">
            <a:avLst>
              <a:gd name="adj1" fmla="val 2976"/>
            </a:avLst>
          </a:prstGeom>
          <a:solidFill>
            <a:srgbClr val="C0504D"/>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42884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229369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リスクと</a:t>
            </a:r>
            <a:r>
              <a:rPr lang="ja-JP" altLang="en-US" dirty="0" smtClean="0">
                <a:solidFill>
                  <a:srgbClr val="FF0000"/>
                </a:solidFill>
              </a:rPr>
              <a:t>不確実性</a:t>
            </a:r>
            <a:endParaRPr kumimoji="1" lang="ja-JP" altLang="en-US" dirty="0">
              <a:solidFill>
                <a:srgbClr val="FF0000"/>
              </a:solidFill>
            </a:endParaRPr>
          </a:p>
        </p:txBody>
      </p:sp>
      <p:sp>
        <p:nvSpPr>
          <p:cNvPr id="3" name="コンテンツ プレースホルダー 2"/>
          <p:cNvSpPr>
            <a:spLocks noGrp="1"/>
          </p:cNvSpPr>
          <p:nvPr>
            <p:ph idx="1"/>
          </p:nvPr>
        </p:nvSpPr>
        <p:spPr/>
        <p:txBody>
          <a:bodyPr>
            <a:normAutofit/>
          </a:bodyPr>
          <a:lstStyle/>
          <a:p>
            <a:pPr marL="0" indent="0">
              <a:buNone/>
            </a:pPr>
            <a:r>
              <a:rPr lang="ja-JP" altLang="en-US" dirty="0" smtClean="0">
                <a:solidFill>
                  <a:srgbClr val="FF0000"/>
                </a:solidFill>
              </a:rPr>
              <a:t>不確実性</a:t>
            </a:r>
            <a:r>
              <a:rPr lang="ja-JP" altLang="en-US" dirty="0"/>
              <a:t>＝起こりうる</a:t>
            </a:r>
            <a:r>
              <a:rPr lang="ja-JP" altLang="en-US" dirty="0" smtClean="0"/>
              <a:t>事象は分かって</a:t>
            </a:r>
            <a:r>
              <a:rPr lang="ja-JP" altLang="en-US" dirty="0"/>
              <a:t>いるが、それが起きる確率が事前には</a:t>
            </a:r>
            <a:r>
              <a:rPr lang="ja-JP" altLang="en-US" dirty="0" smtClean="0"/>
              <a:t>分からない</a:t>
            </a:r>
            <a:endParaRPr lang="en-US" altLang="ja-JP" dirty="0" smtClean="0"/>
          </a:p>
          <a:p>
            <a:pPr marL="0" indent="0">
              <a:buNone/>
            </a:pPr>
            <a:r>
              <a:rPr lang="ja-JP" altLang="en-US" dirty="0" smtClean="0"/>
              <a:t>例）感染症パンデミック、</a:t>
            </a:r>
            <a:r>
              <a:rPr lang="ja-JP" altLang="ja-JP" dirty="0" smtClean="0"/>
              <a:t>戦争</a:t>
            </a:r>
            <a:r>
              <a:rPr lang="ja-JP" altLang="ja-JP" dirty="0"/>
              <a:t>が起きるか</a:t>
            </a:r>
            <a:r>
              <a:rPr lang="ja-JP" altLang="ja-JP" dirty="0" smtClean="0"/>
              <a:t>どうか、</a:t>
            </a:r>
            <a:r>
              <a:rPr lang="ja-JP" altLang="ja-JP" dirty="0"/>
              <a:t>ある発明がいつ陳腐化するか </a:t>
            </a:r>
            <a:endParaRPr kumimoji="1" lang="ja-JP" altLang="en-US" dirty="0"/>
          </a:p>
        </p:txBody>
      </p:sp>
      <p:pic>
        <p:nvPicPr>
          <p:cNvPr id="4" name="図 3"/>
          <p:cNvPicPr>
            <a:picLocks noChangeAspect="1"/>
          </p:cNvPicPr>
          <p:nvPr/>
        </p:nvPicPr>
        <p:blipFill>
          <a:blip r:embed="rId3"/>
          <a:stretch>
            <a:fillRect/>
          </a:stretch>
        </p:blipFill>
        <p:spPr>
          <a:xfrm>
            <a:off x="1614327" y="3752537"/>
            <a:ext cx="7361079" cy="3009246"/>
          </a:xfrm>
          <a:prstGeom prst="rect">
            <a:avLst/>
          </a:prstGeom>
        </p:spPr>
      </p:pic>
      <p:sp>
        <p:nvSpPr>
          <p:cNvPr id="5" name="ドーナツ 4"/>
          <p:cNvSpPr/>
          <p:nvPr/>
        </p:nvSpPr>
        <p:spPr>
          <a:xfrm>
            <a:off x="5537199" y="5283200"/>
            <a:ext cx="1134534" cy="927630"/>
          </a:xfrm>
          <a:prstGeom prst="donut">
            <a:avLst>
              <a:gd name="adj" fmla="val 3487"/>
            </a:avLst>
          </a:prstGeom>
          <a:solidFill>
            <a:srgbClr val="C0504D"/>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F0000"/>
              </a:solidFill>
            </a:endParaRPr>
          </a:p>
        </p:txBody>
      </p:sp>
      <p:sp>
        <p:nvSpPr>
          <p:cNvPr id="7" name="ドーナツ 6"/>
          <p:cNvSpPr/>
          <p:nvPr/>
        </p:nvSpPr>
        <p:spPr>
          <a:xfrm>
            <a:off x="3420532" y="3928534"/>
            <a:ext cx="1134534" cy="927630"/>
          </a:xfrm>
          <a:prstGeom prst="donut">
            <a:avLst>
              <a:gd name="adj" fmla="val 3487"/>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F0000"/>
              </a:solidFill>
            </a:endParaRPr>
          </a:p>
        </p:txBody>
      </p:sp>
      <p:sp>
        <p:nvSpPr>
          <p:cNvPr id="8" name="テキスト ボックス 7"/>
          <p:cNvSpPr txBox="1"/>
          <p:nvPr/>
        </p:nvSpPr>
        <p:spPr>
          <a:xfrm>
            <a:off x="6824133" y="5554133"/>
            <a:ext cx="1620957" cy="523220"/>
          </a:xfrm>
          <a:prstGeom prst="rect">
            <a:avLst/>
          </a:prstGeom>
          <a:noFill/>
        </p:spPr>
        <p:txBody>
          <a:bodyPr wrap="none" rtlCol="0">
            <a:spAutoFit/>
          </a:bodyPr>
          <a:lstStyle/>
          <a:p>
            <a:r>
              <a:rPr lang="ja-JP" altLang="en-US" sz="2800" dirty="0">
                <a:solidFill>
                  <a:srgbClr val="FF0000"/>
                </a:solidFill>
              </a:rPr>
              <a:t>不確実性</a:t>
            </a:r>
            <a:endParaRPr kumimoji="1" lang="ja-JP" altLang="en-US" sz="2800" dirty="0"/>
          </a:p>
        </p:txBody>
      </p:sp>
      <p:sp>
        <p:nvSpPr>
          <p:cNvPr id="9" name="テキスト ボックス 8"/>
          <p:cNvSpPr txBox="1"/>
          <p:nvPr/>
        </p:nvSpPr>
        <p:spPr>
          <a:xfrm>
            <a:off x="4678240" y="3928534"/>
            <a:ext cx="1065516" cy="523220"/>
          </a:xfrm>
          <a:prstGeom prst="rect">
            <a:avLst/>
          </a:prstGeom>
          <a:noFill/>
        </p:spPr>
        <p:txBody>
          <a:bodyPr wrap="none" rtlCol="0">
            <a:spAutoFit/>
          </a:bodyPr>
          <a:lstStyle/>
          <a:p>
            <a:r>
              <a:rPr kumimoji="1" lang="ja-JP" altLang="en-US" sz="2800" dirty="0" smtClean="0">
                <a:solidFill>
                  <a:srgbClr val="3366FF"/>
                </a:solidFill>
              </a:rPr>
              <a:t>リスク</a:t>
            </a:r>
            <a:endParaRPr kumimoji="1" lang="ja-JP" altLang="en-US" sz="2800" dirty="0">
              <a:solidFill>
                <a:srgbClr val="3366FF"/>
              </a:solidFill>
            </a:endParaRPr>
          </a:p>
        </p:txBody>
      </p:sp>
    </p:spTree>
    <p:extLst>
      <p:ext uri="{BB962C8B-B14F-4D97-AF65-F5344CB8AC3E}">
        <p14:creationId xmlns:p14="http://schemas.microsoft.com/office/powerpoint/2010/main" val="740639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今後としては、</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en-US" dirty="0" smtClean="0"/>
              <a:t>まず</a:t>
            </a:r>
            <a:r>
              <a:rPr lang="ja-JP" altLang="en-US" dirty="0"/>
              <a:t>同一環境での細胞間揺らぎと細胞内揺らぎ、そして状態変化によるそれら自体の変化を定量化する必要がある。またその際、異常拡散を統一的に記述出来る統計力学的枠組である</a:t>
            </a:r>
            <a:r>
              <a:rPr lang="en-US" altLang="ja-JP" dirty="0" err="1"/>
              <a:t>Tsallis</a:t>
            </a:r>
            <a:r>
              <a:rPr lang="ja-JP" altLang="en-US" dirty="0"/>
              <a:t>統計を用いた記述についても検討していく［</a:t>
            </a:r>
            <a:r>
              <a:rPr lang="en-US" altLang="ja-JP" dirty="0"/>
              <a:t>81</a:t>
            </a:r>
            <a:r>
              <a:rPr lang="ja-JP" altLang="en-US" dirty="0"/>
              <a:t>。そこでは速度分布のフィッティングによって</a:t>
            </a:r>
            <a:r>
              <a:rPr lang="en-US" altLang="ja-JP" dirty="0"/>
              <a:t>q</a:t>
            </a:r>
            <a:r>
              <a:rPr lang="ja-JP" altLang="en-US" dirty="0"/>
              <a:t>パラメータの同定が可能であることから、細胞運動の一般化温度や一般化エントロピーといった有効状態量の割り当てが</a:t>
            </a:r>
            <a:r>
              <a:rPr lang="ja-JP" altLang="en-US" dirty="0" smtClean="0"/>
              <a:t>可能</a:t>
            </a:r>
            <a:endParaRPr lang="en-US" altLang="ja-JP" dirty="0" smtClean="0"/>
          </a:p>
          <a:p>
            <a:r>
              <a:rPr lang="ja-JP" altLang="en-US" dirty="0"/>
              <a:t>それらが細胞運動活性やセンシング能力を反映する指標としてどれほどの有効性を持つのかも検討して行きたい</a:t>
            </a:r>
            <a:endParaRPr kumimoji="1" lang="ja-JP" altLang="en-US" dirty="0"/>
          </a:p>
        </p:txBody>
      </p:sp>
    </p:spTree>
    <p:extLst>
      <p:ext uri="{BB962C8B-B14F-4D97-AF65-F5344CB8AC3E}">
        <p14:creationId xmlns:p14="http://schemas.microsoft.com/office/powerpoint/2010/main" val="2494551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5467" y="274638"/>
            <a:ext cx="8890000" cy="1143000"/>
          </a:xfrm>
        </p:spPr>
        <p:txBody>
          <a:bodyPr>
            <a:normAutofit fontScale="90000"/>
          </a:bodyPr>
          <a:lstStyle/>
          <a:p>
            <a:r>
              <a:rPr lang="ja-JP" altLang="en-US" dirty="0"/>
              <a:t>運動における</a:t>
            </a:r>
            <a:r>
              <a:rPr lang="ja-JP" altLang="en-US" dirty="0" smtClean="0"/>
              <a:t>揺らぎ</a:t>
            </a:r>
            <a:r>
              <a:rPr lang="en-US" altLang="ja-JP" dirty="0" smtClean="0"/>
              <a:t>/</a:t>
            </a:r>
            <a:r>
              <a:rPr lang="ja-JP" altLang="en-US" dirty="0" smtClean="0"/>
              <a:t>記憶</a:t>
            </a:r>
            <a:r>
              <a:rPr lang="ja-JP" altLang="en-US" dirty="0"/>
              <a:t>の</a:t>
            </a:r>
            <a:r>
              <a:rPr lang="ja-JP" altLang="en-US" dirty="0" smtClean="0"/>
              <a:t>発生源は？</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ja-JP" altLang="en-US" dirty="0"/>
              <a:t>運動装置にも影響を持つ分子コンポーネントの</a:t>
            </a:r>
            <a:r>
              <a:rPr lang="ja-JP" altLang="en-US" dirty="0" smtClean="0"/>
              <a:t>変異体（ミクロ）を持つ細胞の運動や</a:t>
            </a:r>
            <a:r>
              <a:rPr lang="ja-JP" altLang="en-US" dirty="0"/>
              <a:t>反応経路の</a:t>
            </a:r>
            <a:r>
              <a:rPr lang="ja-JP" altLang="en-US" dirty="0" smtClean="0"/>
              <a:t>切り替わりの計測</a:t>
            </a:r>
            <a:r>
              <a:rPr lang="ja-JP" altLang="en-US" dirty="0"/>
              <a:t>と解析</a:t>
            </a:r>
            <a:endParaRPr lang="en-US" altLang="ja-JP" dirty="0" smtClean="0"/>
          </a:p>
          <a:p>
            <a:r>
              <a:rPr lang="ja-JP" altLang="en-US" dirty="0" smtClean="0"/>
              <a:t>運動環境の変異（マクロ）を例えばビーズで作り出す</a:t>
            </a:r>
            <a:endParaRPr lang="en-US" altLang="ja-JP" dirty="0" smtClean="0"/>
          </a:p>
          <a:p>
            <a:r>
              <a:rPr lang="ja-JP" altLang="en-US" dirty="0" smtClean="0"/>
              <a:t>その</a:t>
            </a:r>
            <a:r>
              <a:rPr lang="ja-JP" altLang="en-US" dirty="0"/>
              <a:t>生理的</a:t>
            </a:r>
            <a:r>
              <a:rPr lang="ja-JP" altLang="en-US" dirty="0" smtClean="0"/>
              <a:t>意義は？</a:t>
            </a:r>
            <a:r>
              <a:rPr lang="en-US" altLang="ja-JP" dirty="0" smtClean="0"/>
              <a:t>(</a:t>
            </a:r>
            <a:r>
              <a:rPr lang="ja-JP" altLang="en-US" dirty="0" smtClean="0"/>
              <a:t>「うまいことできてるなあ」じゃない研究アウトカムはありうる？？</a:t>
            </a:r>
            <a:r>
              <a:rPr lang="en-US" altLang="ja-JP" dirty="0" smtClean="0"/>
              <a:t>)</a:t>
            </a:r>
          </a:p>
          <a:p>
            <a:pPr marL="0" indent="0">
              <a:buNone/>
            </a:pPr>
            <a:r>
              <a:rPr lang="ja-JP" altLang="en-US" dirty="0" smtClean="0"/>
              <a:t>入出力</a:t>
            </a:r>
            <a:r>
              <a:rPr lang="ja-JP" altLang="en-US" dirty="0"/>
              <a:t>応答の</a:t>
            </a:r>
            <a:r>
              <a:rPr lang="ja-JP" altLang="en-US" dirty="0" smtClean="0"/>
              <a:t>解析</a:t>
            </a:r>
            <a:endParaRPr lang="ja-JP" altLang="en-US" dirty="0"/>
          </a:p>
          <a:p>
            <a:pPr marL="0" indent="0">
              <a:buNone/>
            </a:pPr>
            <a:r>
              <a:rPr lang="ja-JP" altLang="en-US" dirty="0" smtClean="0"/>
              <a:t>状態</a:t>
            </a:r>
            <a:r>
              <a:rPr lang="ja-JP" altLang="en-US" dirty="0"/>
              <a:t>と機能の関係の</a:t>
            </a:r>
            <a:r>
              <a:rPr lang="ja-JP" altLang="en-US" dirty="0" smtClean="0"/>
              <a:t>同定</a:t>
            </a:r>
            <a:endParaRPr lang="en-US" altLang="ja-JP" dirty="0" smtClean="0"/>
          </a:p>
        </p:txBody>
      </p:sp>
      <p:sp>
        <p:nvSpPr>
          <p:cNvPr id="4" name="テキスト ボックス 3"/>
          <p:cNvSpPr txBox="1"/>
          <p:nvPr/>
        </p:nvSpPr>
        <p:spPr>
          <a:xfrm>
            <a:off x="1049871" y="6122459"/>
            <a:ext cx="6866784" cy="461665"/>
          </a:xfrm>
          <a:prstGeom prst="rect">
            <a:avLst/>
          </a:prstGeom>
          <a:noFill/>
        </p:spPr>
        <p:txBody>
          <a:bodyPr wrap="none" rtlCol="0">
            <a:spAutoFit/>
          </a:bodyPr>
          <a:lstStyle/>
          <a:p>
            <a:r>
              <a:rPr lang="ja-JP" altLang="en-US" sz="2400" dirty="0"/>
              <a:t>生物システムに拡張された揺動応答関係という</a:t>
            </a:r>
            <a:r>
              <a:rPr lang="ja-JP" altLang="en-US" sz="2400" dirty="0" smtClean="0"/>
              <a:t>視点</a:t>
            </a:r>
            <a:endParaRPr kumimoji="1" lang="ja-JP" altLang="en-US" sz="2400" dirty="0"/>
          </a:p>
        </p:txBody>
      </p:sp>
    </p:spTree>
    <p:extLst>
      <p:ext uri="{BB962C8B-B14F-4D97-AF65-F5344CB8AC3E}">
        <p14:creationId xmlns:p14="http://schemas.microsoft.com/office/powerpoint/2010/main" val="1667582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定常性</a:t>
            </a:r>
            <a:endParaRPr kumimoji="1" lang="ja-JP" altLang="en-US" dirty="0"/>
          </a:p>
        </p:txBody>
      </p:sp>
      <p:sp>
        <p:nvSpPr>
          <p:cNvPr id="3" name="コンテンツ プレースホルダー 2"/>
          <p:cNvSpPr>
            <a:spLocks noGrp="1"/>
          </p:cNvSpPr>
          <p:nvPr>
            <p:ph idx="1"/>
          </p:nvPr>
        </p:nvSpPr>
        <p:spPr/>
        <p:txBody>
          <a:bodyPr/>
          <a:lstStyle/>
          <a:p>
            <a:r>
              <a:rPr lang="ja-JP" altLang="ja-JP" dirty="0"/>
              <a:t>非生物システムにおいて臨界点で成り立つスケールフリー性（ベキ乗則）</a:t>
            </a:r>
          </a:p>
          <a:p>
            <a:r>
              <a:rPr lang="en-US" altLang="ja-JP" dirty="0"/>
              <a:t> </a:t>
            </a:r>
            <a:endParaRPr lang="ja-JP" altLang="ja-JP" dirty="0"/>
          </a:p>
          <a:p>
            <a:r>
              <a:rPr lang="ja-JP" altLang="ja-JP" dirty="0"/>
              <a:t>ベキ乗則分布は、粒子の近傍の相互作用が長距離伝播するから起こる。 </a:t>
            </a:r>
            <a:endParaRPr kumimoji="1" lang="ja-JP" altLang="en-US" dirty="0"/>
          </a:p>
        </p:txBody>
      </p:sp>
    </p:spTree>
    <p:extLst>
      <p:ext uri="{BB962C8B-B14F-4D97-AF65-F5344CB8AC3E}">
        <p14:creationId xmlns:p14="http://schemas.microsoft.com/office/powerpoint/2010/main" val="160359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マンデルブローの凄さ</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37538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p:cNvSpPr>
            <a:spLocks noGrp="1" noChangeArrowheads="1"/>
          </p:cNvSpPr>
          <p:nvPr>
            <p:ph type="title"/>
          </p:nvPr>
        </p:nvSpPr>
        <p:spPr/>
        <p:txBody>
          <a:bodyPr/>
          <a:lstStyle/>
          <a:p>
            <a:r>
              <a:rPr lang="ja-JP" altLang="en-US"/>
              <a:t>フラクタル構造</a:t>
            </a:r>
          </a:p>
        </p:txBody>
      </p:sp>
      <p:grpSp>
        <p:nvGrpSpPr>
          <p:cNvPr id="76804" name="Group 1028"/>
          <p:cNvGrpSpPr>
            <a:grpSpLocks/>
          </p:cNvGrpSpPr>
          <p:nvPr/>
        </p:nvGrpSpPr>
        <p:grpSpPr bwMode="auto">
          <a:xfrm>
            <a:off x="5486400" y="1889125"/>
            <a:ext cx="2590800" cy="2530475"/>
            <a:chOff x="3744" y="912"/>
            <a:chExt cx="1632" cy="1594"/>
          </a:xfrm>
        </p:grpSpPr>
        <p:sp>
          <p:nvSpPr>
            <p:cNvPr id="76805" name="Rectangle 1029"/>
            <p:cNvSpPr>
              <a:spLocks noChangeArrowheads="1"/>
            </p:cNvSpPr>
            <p:nvPr/>
          </p:nvSpPr>
          <p:spPr bwMode="auto">
            <a:xfrm>
              <a:off x="4080" y="912"/>
              <a:ext cx="1296" cy="12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76806" name="Text Box 1030"/>
            <p:cNvSpPr txBox="1">
              <a:spLocks noChangeArrowheads="1"/>
            </p:cNvSpPr>
            <p:nvPr/>
          </p:nvSpPr>
          <p:spPr bwMode="auto">
            <a:xfrm rot="10800000">
              <a:off x="3744" y="1200"/>
              <a:ext cx="308"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p>
              <a:r>
                <a:rPr lang="en-US" altLang="ja-JP" sz="2000">
                  <a:latin typeface="Times New Roman" charset="0"/>
                </a:rPr>
                <a:t>Log PSD</a:t>
              </a:r>
            </a:p>
          </p:txBody>
        </p:sp>
        <p:sp>
          <p:nvSpPr>
            <p:cNvPr id="76807" name="Text Box 1031"/>
            <p:cNvSpPr txBox="1">
              <a:spLocks noChangeArrowheads="1"/>
            </p:cNvSpPr>
            <p:nvPr/>
          </p:nvSpPr>
          <p:spPr bwMode="auto">
            <a:xfrm>
              <a:off x="4224" y="2256"/>
              <a:ext cx="10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ja-JP" sz="2000">
                  <a:latin typeface="Times New Roman" charset="0"/>
                </a:rPr>
                <a:t>Log Frequency</a:t>
              </a:r>
            </a:p>
          </p:txBody>
        </p:sp>
        <p:sp>
          <p:nvSpPr>
            <p:cNvPr id="76808" name="Line 1032"/>
            <p:cNvSpPr>
              <a:spLocks noChangeShapeType="1"/>
            </p:cNvSpPr>
            <p:nvPr/>
          </p:nvSpPr>
          <p:spPr bwMode="auto">
            <a:xfrm>
              <a:off x="4224" y="1056"/>
              <a:ext cx="1008" cy="10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grpSp>
      <p:sp>
        <p:nvSpPr>
          <p:cNvPr id="76809" name="Rectangle 1033"/>
          <p:cNvSpPr>
            <a:spLocks noChangeArrowheads="1"/>
          </p:cNvSpPr>
          <p:nvPr/>
        </p:nvSpPr>
        <p:spPr bwMode="auto">
          <a:xfrm>
            <a:off x="5867400" y="5486400"/>
            <a:ext cx="2514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ja-JP">
                <a:solidFill>
                  <a:srgbClr val="99FF99"/>
                </a:solidFill>
                <a:latin typeface="Century" charset="0"/>
                <a:ea typeface="ＭＳ 明朝" charset="0"/>
                <a:cs typeface="ＭＳ 明朝" charset="0"/>
              </a:rPr>
              <a:t>P∝1/</a:t>
            </a:r>
            <a:r>
              <a:rPr lang="en-US" altLang="ja-JP" i="1">
                <a:solidFill>
                  <a:srgbClr val="99FF99"/>
                </a:solidFill>
                <a:latin typeface="Century" charset="0"/>
                <a:ea typeface="ＭＳ 明朝" charset="0"/>
                <a:cs typeface="ＭＳ 明朝" charset="0"/>
              </a:rPr>
              <a:t>f </a:t>
            </a:r>
            <a:r>
              <a:rPr lang="en-US" altLang="ja-JP" baseline="30000">
                <a:solidFill>
                  <a:srgbClr val="99FF99"/>
                </a:solidFill>
                <a:latin typeface="ＭＳ 明朝" charset="0"/>
                <a:ea typeface="ＭＳ 明朝" charset="0"/>
                <a:cs typeface="ＭＳ 明朝" charset="0"/>
              </a:rPr>
              <a:t>α</a:t>
            </a:r>
            <a:r>
              <a:rPr lang="en-US" altLang="ja-JP" sz="900">
                <a:latin typeface="Times New Roman" charset="0"/>
              </a:rPr>
              <a:t> </a:t>
            </a:r>
          </a:p>
          <a:p>
            <a:pPr algn="ctr"/>
            <a:r>
              <a:rPr lang="en-US" altLang="ja-JP">
                <a:solidFill>
                  <a:srgbClr val="99FF99"/>
                </a:solidFill>
                <a:latin typeface="Times New Roman" charset="0"/>
              </a:rPr>
              <a:t>α≒</a:t>
            </a:r>
            <a:r>
              <a:rPr lang="ja-JP" altLang="en-US">
                <a:solidFill>
                  <a:srgbClr val="99FF99"/>
                </a:solidFill>
                <a:latin typeface="Times New Roman" charset="0"/>
              </a:rPr>
              <a:t>直線の傾き</a:t>
            </a:r>
          </a:p>
        </p:txBody>
      </p:sp>
      <p:graphicFrame>
        <p:nvGraphicFramePr>
          <p:cNvPr id="76810" name="Object 1034"/>
          <p:cNvGraphicFramePr>
            <a:graphicFrameLocks noChangeAspect="1"/>
          </p:cNvGraphicFramePr>
          <p:nvPr/>
        </p:nvGraphicFramePr>
        <p:xfrm>
          <a:off x="685800" y="4191000"/>
          <a:ext cx="3810000" cy="1638300"/>
        </p:xfrm>
        <a:graphic>
          <a:graphicData uri="http://schemas.openxmlformats.org/presentationml/2006/ole">
            <mc:AlternateContent xmlns:mc="http://schemas.openxmlformats.org/markup-compatibility/2006">
              <mc:Choice xmlns:v="urn:schemas-microsoft-com:vml" Requires="v">
                <p:oleObj spid="_x0000_s4300" name="Chart" r:id="rId4" imgW="5486781" imgH="1571955" progId="Excel.Chart.8">
                  <p:embed/>
                </p:oleObj>
              </mc:Choice>
              <mc:Fallback>
                <p:oleObj name="Chart" r:id="rId4" imgW="5486781" imgH="1571955"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191000"/>
                        <a:ext cx="38100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6811" name="Object 1035"/>
          <p:cNvGraphicFramePr>
            <a:graphicFrameLocks noChangeAspect="1"/>
          </p:cNvGraphicFramePr>
          <p:nvPr/>
        </p:nvGraphicFramePr>
        <p:xfrm>
          <a:off x="685800" y="1828800"/>
          <a:ext cx="3886200" cy="1831975"/>
        </p:xfrm>
        <a:graphic>
          <a:graphicData uri="http://schemas.openxmlformats.org/presentationml/2006/ole">
            <mc:AlternateContent xmlns:mc="http://schemas.openxmlformats.org/markup-compatibility/2006">
              <mc:Choice xmlns:v="urn:schemas-microsoft-com:vml" Requires="v">
                <p:oleObj spid="_x0000_s4301" name="Chart" r:id="rId6" imgW="5486781" imgH="3286557" progId="Excel.Chart.8">
                  <p:embed/>
                </p:oleObj>
              </mc:Choice>
              <mc:Fallback>
                <p:oleObj name="Chart" r:id="rId6" imgW="5486781" imgH="3286557" progId="Excel.Char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1828800"/>
                        <a:ext cx="3886200"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6812" name="Object 1036"/>
          <p:cNvGraphicFramePr>
            <a:graphicFrameLocks noChangeAspect="1"/>
          </p:cNvGraphicFramePr>
          <p:nvPr/>
        </p:nvGraphicFramePr>
        <p:xfrm>
          <a:off x="685800" y="3657600"/>
          <a:ext cx="3886200" cy="592138"/>
        </p:xfrm>
        <a:graphic>
          <a:graphicData uri="http://schemas.openxmlformats.org/presentationml/2006/ole">
            <mc:AlternateContent xmlns:mc="http://schemas.openxmlformats.org/markup-compatibility/2006">
              <mc:Choice xmlns:v="urn:schemas-microsoft-com:vml" Requires="v">
                <p:oleObj spid="_x0000_s4302" name="数式" r:id="rId8" imgW="1498320" imgH="228600" progId="Equation.3">
                  <p:embed/>
                </p:oleObj>
              </mc:Choice>
              <mc:Fallback>
                <p:oleObj name="数式" r:id="rId8" imgW="149832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3657600"/>
                        <a:ext cx="3886200"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6813" name="Line 1037"/>
          <p:cNvSpPr>
            <a:spLocks noChangeShapeType="1"/>
          </p:cNvSpPr>
          <p:nvPr/>
        </p:nvSpPr>
        <p:spPr bwMode="auto">
          <a:xfrm flipH="1">
            <a:off x="838200" y="3429000"/>
            <a:ext cx="685800" cy="990600"/>
          </a:xfrm>
          <a:prstGeom prst="line">
            <a:avLst/>
          </a:prstGeom>
          <a:noFill/>
          <a:ln w="31750">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ja-JP" altLang="en-US"/>
          </a:p>
        </p:txBody>
      </p:sp>
      <p:sp>
        <p:nvSpPr>
          <p:cNvPr id="76814" name="Line 1038"/>
          <p:cNvSpPr>
            <a:spLocks noChangeShapeType="1"/>
          </p:cNvSpPr>
          <p:nvPr/>
        </p:nvSpPr>
        <p:spPr bwMode="auto">
          <a:xfrm>
            <a:off x="3657600" y="3429000"/>
            <a:ext cx="609600" cy="990600"/>
          </a:xfrm>
          <a:prstGeom prst="line">
            <a:avLst/>
          </a:prstGeom>
          <a:noFill/>
          <a:ln w="31750">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ja-JP" altLang="en-US"/>
          </a:p>
        </p:txBody>
      </p:sp>
      <p:sp>
        <p:nvSpPr>
          <p:cNvPr id="76815" name="Text Box 1039"/>
          <p:cNvSpPr txBox="1">
            <a:spLocks noChangeArrowheads="1"/>
          </p:cNvSpPr>
          <p:nvPr/>
        </p:nvSpPr>
        <p:spPr bwMode="auto">
          <a:xfrm>
            <a:off x="685800" y="5959475"/>
            <a:ext cx="54546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t>データの一部を取り出し、</a:t>
            </a:r>
            <a:endParaRPr lang="en-US" altLang="ja-JP"/>
          </a:p>
          <a:p>
            <a:r>
              <a:rPr lang="ja-JP" altLang="en-US"/>
              <a:t>拡大すると元のデータと同じ性質を持つ。</a:t>
            </a:r>
          </a:p>
        </p:txBody>
      </p:sp>
      <p:sp>
        <p:nvSpPr>
          <p:cNvPr id="76817" name="Text Box 1041"/>
          <p:cNvSpPr txBox="1">
            <a:spLocks noChangeArrowheads="1"/>
          </p:cNvSpPr>
          <p:nvPr/>
        </p:nvSpPr>
        <p:spPr bwMode="auto">
          <a:xfrm>
            <a:off x="5030788" y="4495800"/>
            <a:ext cx="41132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2000"/>
              <a:t>周波数とパワースペクトル</a:t>
            </a:r>
            <a:r>
              <a:rPr lang="en-US" altLang="ja-JP" sz="2000"/>
              <a:t> </a:t>
            </a:r>
          </a:p>
          <a:p>
            <a:r>
              <a:rPr lang="en-US" altLang="ja-JP" sz="2000"/>
              <a:t>(</a:t>
            </a:r>
            <a:r>
              <a:rPr lang="ja-JP" altLang="en-US" sz="2000"/>
              <a:t>波の周期とその波の大きさの</a:t>
            </a:r>
            <a:r>
              <a:rPr lang="en-US" altLang="ja-JP" sz="2000"/>
              <a:t>2</a:t>
            </a:r>
            <a:r>
              <a:rPr lang="ja-JP" altLang="en-US" sz="2000"/>
              <a:t>乗</a:t>
            </a:r>
            <a:r>
              <a:rPr lang="en-US" altLang="ja-JP" sz="2000"/>
              <a:t>)</a:t>
            </a:r>
            <a:r>
              <a:rPr lang="ja-JP" altLang="en-US" sz="2000"/>
              <a:t>を</a:t>
            </a:r>
            <a:endParaRPr lang="en-US" altLang="ja-JP" sz="2000"/>
          </a:p>
          <a:p>
            <a:r>
              <a:rPr lang="ja-JP" altLang="en-US" sz="2000"/>
              <a:t>両対数表示すると直線になる。</a:t>
            </a:r>
          </a:p>
        </p:txBody>
      </p:sp>
    </p:spTree>
    <p:extLst>
      <p:ext uri="{BB962C8B-B14F-4D97-AF65-F5344CB8AC3E}">
        <p14:creationId xmlns:p14="http://schemas.microsoft.com/office/powerpoint/2010/main" val="3774203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タレブ「</a:t>
            </a:r>
            <a:r>
              <a:rPr lang="ja-JP" altLang="en-US" dirty="0"/>
              <a:t>”レストラン業界危機”なんてものは起こらない」</a:t>
            </a:r>
            <a:endParaRPr kumimoji="1" lang="ja-JP" altLang="en-US" dirty="0"/>
          </a:p>
        </p:txBody>
      </p:sp>
      <p:sp>
        <p:nvSpPr>
          <p:cNvPr id="3" name="コンテンツ プレースホルダー 2"/>
          <p:cNvSpPr>
            <a:spLocks noGrp="1"/>
          </p:cNvSpPr>
          <p:nvPr>
            <p:ph idx="1"/>
          </p:nvPr>
        </p:nvSpPr>
        <p:spPr/>
        <p:txBody>
          <a:bodyPr>
            <a:normAutofit fontScale="77500" lnSpcReduction="20000"/>
          </a:bodyPr>
          <a:lstStyle/>
          <a:p>
            <a:r>
              <a:rPr lang="ja-JP" altLang="en-US" dirty="0"/>
              <a:t>なぜ、金融業界はたびたび危機に陥り社会に混乱</a:t>
            </a:r>
            <a:r>
              <a:rPr lang="ja-JP" altLang="en-US" dirty="0" smtClean="0"/>
              <a:t>をもたらすというのに、レストラン業界危機は一度も発生しないのか。この違いを理解するためには、反脆さをシステム全体とその構成要素に分解して考える必要がある。レストラン業界が反脆くいられるのは、それを構成する個々のレストランが脆いからなのだ。お気に入りのレストランの閉店はあなたにとっては悲劇だが、その脆さは新たなレストラン開店の可能性と生き残っているレストランの更なる試行錯誤を誘引することで、レストラン業界全体の反脆弱性向上に貢献している。個々のレストランが完全に保護されていれば、どの店も最低限の食事しか提供しなくなり、いよいよ業界全体が危機を迎えることだろう。 システム全体が反脆くあるためには、システム内に脆さを備えていた方がよい場合があるのだ。</a:t>
            </a:r>
            <a:endParaRPr kumimoji="1" lang="ja-JP" altLang="en-US" dirty="0"/>
          </a:p>
        </p:txBody>
      </p:sp>
    </p:spTree>
    <p:extLst>
      <p:ext uri="{BB962C8B-B14F-4D97-AF65-F5344CB8AC3E}">
        <p14:creationId xmlns:p14="http://schemas.microsoft.com/office/powerpoint/2010/main" val="1872712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fontScale="55000" lnSpcReduction="20000"/>
          </a:bodyPr>
          <a:lstStyle/>
          <a:p>
            <a:r>
              <a:rPr lang="en-US" altLang="ja-JP" dirty="0" err="1" smtClean="0"/>
              <a:t>diamond.jp</a:t>
            </a:r>
            <a:r>
              <a:rPr lang="en-US" altLang="ja-JP" dirty="0" smtClean="0"/>
              <a:t>/articles/-/132745</a:t>
            </a:r>
            <a:r>
              <a:rPr lang="ja-JP" altLang="en-US" dirty="0" smtClean="0"/>
              <a:t>頑健</a:t>
            </a:r>
            <a:r>
              <a:rPr lang="ja-JP" altLang="en-US" dirty="0"/>
              <a:t>なだけ</a:t>
            </a:r>
            <a:r>
              <a:rPr lang="ja-JP" altLang="en-US" dirty="0" smtClean="0"/>
              <a:t>じゃダメ  　母なる自然は“安全”なだけじゃない。破壊や置き換え、選択や改造を積極的に繰り返す。ランダムな事象に関していえば、「頑健」なだけでは足りない。長い目で見れば、ほんのちょっとでも脆弱なものはすべて、容赦ない時の洗礼を受けて、壊される。それでも、私たちの地球はまあ</a:t>
            </a:r>
            <a:r>
              <a:rPr lang="en-US" altLang="ja-JP" dirty="0" smtClean="0"/>
              <a:t>40</a:t>
            </a:r>
            <a:r>
              <a:rPr lang="ja-JP" altLang="en-US" dirty="0" smtClean="0"/>
              <a:t>億年くらいは生きている。とすれば、頑健さだけじゃない、何かがあると考えるのがふつうだ。  　小さな亀裂がシステム全体の崩壊につながらないためには、完璧なる頑健さが必要だ。だが完璧な頑健さなどありえないことを考えると、ランダムな事象、予測不能な衝撃、ストレス、変動性を敵に回すのではなく、味方につけ、自己再生しつづける仕組みが必要なのだ。  　反脆いものは、長い目で見れば予測ミスから利益を得る。この考えに従うなら、ランダム性から利益を得る多くのものが今日の世界を支配し、ランダム性から害をこうむるものはとっくになくなっているはずだ。実をいうと、それが正解だ。  　私たちは、世界がプログラムされた設計、大学の研究、お役所的な助成で成り立っていると思っている。でも、これが実は錯覚だという強力な証拠がある。私はその錯覚を「鳥に飛び方を教える」現象と呼んでいる。技術というのは、オタクが作った設計図を押し入れにしまいこみ、リスク・テイカーたちがいじくり回し（ティンカリング）（試行錯誤）という形で反脆さを開拓する結果として生まれるものなのだ。モノを生み出すのはエンジニアや試行錯誤する人たちなのに、歴史書を書くのは学者だ。私たちは、成長やイノベーションなど、色んなものの歴史的解釈を見直す必要があるだろう。</a:t>
            </a:r>
            <a:endParaRPr kumimoji="1" lang="ja-JP" altLang="en-US" dirty="0"/>
          </a:p>
        </p:txBody>
      </p:sp>
    </p:spTree>
    <p:extLst>
      <p:ext uri="{BB962C8B-B14F-4D97-AF65-F5344CB8AC3E}">
        <p14:creationId xmlns:p14="http://schemas.microsoft.com/office/powerpoint/2010/main" val="678052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ベノワ</a:t>
            </a:r>
            <a:r>
              <a:rPr lang="en-US" altLang="ja-JP" dirty="0"/>
              <a:t>･B･</a:t>
            </a:r>
            <a:r>
              <a:rPr lang="ja-JP" altLang="en-US" dirty="0" smtClean="0"/>
              <a:t>マンデルブロ</a:t>
            </a:r>
            <a:r>
              <a:rPr lang="en-US" altLang="ja-JP" dirty="0" smtClean="0"/>
              <a:t/>
            </a:r>
            <a:br>
              <a:rPr lang="en-US" altLang="ja-JP" dirty="0" smtClean="0"/>
            </a:br>
            <a:r>
              <a:rPr lang="ja-JP" altLang="en-US" dirty="0" smtClean="0"/>
              <a:t>「</a:t>
            </a:r>
            <a:r>
              <a:rPr lang="ja-JP" altLang="en-US" dirty="0"/>
              <a:t>禁断の市場 フラクタルでみるリスクとリターン」</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en-US" altLang="ja-JP" dirty="0" smtClean="0"/>
              <a:t>1</a:t>
            </a:r>
            <a:r>
              <a:rPr lang="ja-JP" altLang="en-US" dirty="0"/>
              <a:t>．価格の変動幅が正規分布に基づくという想定は非現実的であり、実際に観測事実に</a:t>
            </a:r>
            <a:r>
              <a:rPr lang="ja-JP" altLang="en-US" dirty="0" smtClean="0"/>
              <a:t>反する</a:t>
            </a:r>
            <a:endParaRPr lang="en-US" altLang="ja-JP" dirty="0" smtClean="0"/>
          </a:p>
          <a:p>
            <a:r>
              <a:rPr lang="en-US" altLang="ja-JP" dirty="0" smtClean="0"/>
              <a:t>2</a:t>
            </a:r>
            <a:r>
              <a:rPr lang="ja-JP" altLang="en-US" dirty="0"/>
              <a:t>．過去の価格は将来の価格に影響を及ぼさないという想定は非現実的であり、市場は過去起こったことを長期間記憶し続けそれは将来の値動きに反映</a:t>
            </a:r>
            <a:r>
              <a:rPr lang="ja-JP" altLang="en-US" dirty="0" smtClean="0"/>
              <a:t>される</a:t>
            </a:r>
            <a:endParaRPr lang="en-US" altLang="ja-JP" dirty="0" smtClean="0"/>
          </a:p>
          <a:p>
            <a:r>
              <a:rPr lang="en-US" altLang="ja-JP" dirty="0" smtClean="0"/>
              <a:t>3</a:t>
            </a:r>
            <a:r>
              <a:rPr lang="ja-JP" altLang="en-US" dirty="0"/>
              <a:t>．誤った前提に基づいて語られている現在の金融工学の水準は、「科学」というに値</a:t>
            </a:r>
            <a:r>
              <a:rPr lang="ja-JP" altLang="en-US" dirty="0" smtClean="0"/>
              <a:t>しない</a:t>
            </a:r>
            <a:endParaRPr lang="en-US" altLang="ja-JP" dirty="0" smtClean="0"/>
          </a:p>
          <a:p>
            <a:r>
              <a:rPr lang="en-US" altLang="ja-JP" dirty="0" smtClean="0"/>
              <a:t>4</a:t>
            </a:r>
            <a:r>
              <a:rPr lang="ja-JP" altLang="en-US" dirty="0"/>
              <a:t>．全ての金融資産の価格変動はフラクタル性という普遍性を持っていて、マルチフラクタルモデルを使うことによって「起こる頻度は極めて低いが、起こると壊滅的」な事象のリスクを勘案できるようになる</a:t>
            </a:r>
            <a:endParaRPr kumimoji="1" lang="ja-JP" altLang="en-US" dirty="0"/>
          </a:p>
        </p:txBody>
      </p:sp>
    </p:spTree>
    <p:extLst>
      <p:ext uri="{BB962C8B-B14F-4D97-AF65-F5344CB8AC3E}">
        <p14:creationId xmlns:p14="http://schemas.microsoft.com/office/powerpoint/2010/main" val="3524333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「わたしは電車のためには走らない」</a:t>
            </a:r>
            <a:endParaRPr kumimoji="1" lang="ja-JP" altLang="en-US" dirty="0"/>
          </a:p>
        </p:txBody>
      </p:sp>
      <p:sp>
        <p:nvSpPr>
          <p:cNvPr id="3" name="コンテンツ プレースホルダー 2"/>
          <p:cNvSpPr>
            <a:spLocks noGrp="1"/>
          </p:cNvSpPr>
          <p:nvPr>
            <p:ph idx="1"/>
          </p:nvPr>
        </p:nvSpPr>
        <p:spPr/>
        <p:txBody>
          <a:bodyPr>
            <a:normAutofit fontScale="47500" lnSpcReduction="20000"/>
          </a:bodyPr>
          <a:lstStyle/>
          <a:p>
            <a:r>
              <a:rPr lang="ja-JP" altLang="en-US" dirty="0" smtClean="0"/>
              <a:t>定められて</a:t>
            </a:r>
            <a:r>
              <a:rPr lang="ja-JP" altLang="en-US" dirty="0"/>
              <a:t>いるかに見える自分の宿命を、鼻であしらえ。私は遅刻しないために決して走らないよう、自分に言い聞かせてきた。これはほんの小さなアドバイスのように思えるかもしれないが、効果がある。決して電車に駆け乗らないことによって、私は上品であることの真の価値と、立ち振る舞いについての美学と、自分自身が自分の時間や自分の予定そして自分の人生をコントロールしているという感覚を味わった。電車を乗り逃して苦痛なのは、それを追いかけているときだけだ！同様に、他人があなたに期待している成功を追い求めようとするから、それに合わせられなかったとき苦痛を感じるのだ。あなたは人生の競争と上下関係から逃げ出さなくても、それに立ち向かうことが出来る。もし自分でそうすることを選択すれば。高い給料の仕事を辞めることは、もしそれがあなた自身の決断であれば、稼げたはずの金の効用よりもよい選択だったと思えるだろう（狂っているように思えるかもしれないが、実際私はそれを試してうまくいってる）。これは、禁欲主義者が宿命に対してくそ食らえというための最初のステップだ。自分自身で自分の価値尺度を決めれば、自分の人生をより自分自身でコントロールできる。母なる自然は、我々に自分を守るメカニズムを与えた。我々のその能力の一つは、イソップ物語にあるように、手の届かない（届かなかった）ブドウは酸っぱい、と考えることである。しかしブドウを見下し拒否するよりも、積極果敢な禁欲主義者でいることの方がより報いが大きい。挑戦的であれ。もしガッツがあるのであれば辞めてしまえ。自分自身で準備したゲームで敗者となることは極めてまれだ</a:t>
            </a:r>
            <a:r>
              <a:rPr lang="ja-JP" altLang="en-US" dirty="0" smtClean="0"/>
              <a:t>。</a:t>
            </a:r>
            <a:endParaRPr lang="en-US" altLang="ja-JP" dirty="0" smtClean="0"/>
          </a:p>
          <a:p>
            <a:endParaRPr lang="en-US" altLang="ja-JP" dirty="0"/>
          </a:p>
          <a:p>
            <a:r>
              <a:rPr lang="ja-JP" altLang="en-US" dirty="0" smtClean="0"/>
              <a:t>ブラックスワン用語</a:t>
            </a:r>
            <a:r>
              <a:rPr lang="ja-JP" altLang="en-US" dirty="0"/>
              <a:t>で言うと、起こり得ないとされているものがあなたをコントロールすることを許しているときだけ、あなたはブラックスワンのリスクに曝されている。あなたは常に自分のすることをコントロールしている。だから自分の人生を自分で常にコントロールすべきだ。</a:t>
            </a:r>
            <a:endParaRPr kumimoji="1" lang="ja-JP" altLang="en-US" dirty="0"/>
          </a:p>
        </p:txBody>
      </p:sp>
    </p:spTree>
    <p:extLst>
      <p:ext uri="{BB962C8B-B14F-4D97-AF65-F5344CB8AC3E}">
        <p14:creationId xmlns:p14="http://schemas.microsoft.com/office/powerpoint/2010/main" val="1042564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925641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本日のお題</a:t>
            </a:r>
            <a:endParaRPr kumimoji="1" lang="ja-JP" altLang="en-US" dirty="0"/>
          </a:p>
        </p:txBody>
      </p:sp>
      <p:sp>
        <p:nvSpPr>
          <p:cNvPr id="3" name="コンテンツ プレースホルダー 2"/>
          <p:cNvSpPr>
            <a:spLocks noGrp="1"/>
          </p:cNvSpPr>
          <p:nvPr>
            <p:ph idx="1"/>
          </p:nvPr>
        </p:nvSpPr>
        <p:spPr>
          <a:xfrm>
            <a:off x="457200" y="1600200"/>
            <a:ext cx="8229600" cy="5037667"/>
          </a:xfrm>
        </p:spPr>
        <p:txBody>
          <a:bodyPr>
            <a:normAutofit/>
          </a:bodyPr>
          <a:lstStyle/>
          <a:p>
            <a:pPr marL="0" indent="0">
              <a:buNone/>
            </a:pPr>
            <a:r>
              <a:rPr lang="ja-JP" altLang="en-US" dirty="0"/>
              <a:t>不確実性に</a:t>
            </a:r>
            <a:r>
              <a:rPr lang="ja-JP" altLang="en-US" dirty="0" smtClean="0"/>
              <a:t>満ちた環境で、</a:t>
            </a:r>
            <a:r>
              <a:rPr lang="ja-JP" altLang="en-US" dirty="0"/>
              <a:t>経済的にも精神的にも豊かに</a:t>
            </a:r>
            <a:r>
              <a:rPr lang="ja-JP" altLang="en-US" dirty="0" smtClean="0"/>
              <a:t>生きるため</a:t>
            </a:r>
            <a:r>
              <a:rPr lang="ja-JP" altLang="en-US" dirty="0"/>
              <a:t>に必要な</a:t>
            </a:r>
            <a:r>
              <a:rPr lang="ja-JP" altLang="en-US" dirty="0" smtClean="0"/>
              <a:t>ことは？</a:t>
            </a:r>
            <a:endParaRPr lang="en-US" altLang="ja-JP" dirty="0" smtClean="0"/>
          </a:p>
          <a:p>
            <a:pPr marL="0" indent="0">
              <a:buNone/>
            </a:pPr>
            <a:endParaRPr kumimoji="1" lang="en-US" altLang="ja-JP" dirty="0"/>
          </a:p>
          <a:p>
            <a:r>
              <a:rPr lang="ja-JP" altLang="en-US" dirty="0" smtClean="0">
                <a:solidFill>
                  <a:srgbClr val="FF0000"/>
                </a:solidFill>
              </a:rPr>
              <a:t>フラクタル　　</a:t>
            </a:r>
            <a:r>
              <a:rPr lang="ja-JP" altLang="en-US" dirty="0" smtClean="0"/>
              <a:t>不確実性の原因</a:t>
            </a:r>
            <a:endParaRPr lang="en-US" altLang="ja-JP" dirty="0" smtClean="0"/>
          </a:p>
          <a:p>
            <a:endParaRPr lang="en-US" altLang="ja-JP" dirty="0"/>
          </a:p>
          <a:p>
            <a:r>
              <a:rPr lang="ja-JP" altLang="en-US" dirty="0" smtClean="0"/>
              <a:t>人間の</a:t>
            </a:r>
            <a:r>
              <a:rPr lang="ja-JP" altLang="ja-JP" dirty="0" smtClean="0"/>
              <a:t>「</a:t>
            </a:r>
            <a:r>
              <a:rPr lang="ja-JP" altLang="en-US" dirty="0" smtClean="0"/>
              <a:t>環境</a:t>
            </a:r>
            <a:r>
              <a:rPr lang="ja-JP" altLang="ja-JP" dirty="0" smtClean="0"/>
              <a:t>適応</a:t>
            </a:r>
            <a:r>
              <a:rPr lang="ja-JP" altLang="ja-JP" dirty="0"/>
              <a:t>」 </a:t>
            </a:r>
            <a:endParaRPr lang="en-US" altLang="ja-JP" dirty="0"/>
          </a:p>
          <a:p>
            <a:endParaRPr kumimoji="1" lang="en-US" altLang="ja-JP" dirty="0"/>
          </a:p>
          <a:p>
            <a:r>
              <a:rPr lang="ja-JP" altLang="en-US" dirty="0" smtClean="0"/>
              <a:t>細胞</a:t>
            </a:r>
            <a:r>
              <a:rPr lang="ja-JP" altLang="en-US" dirty="0"/>
              <a:t>の</a:t>
            </a:r>
            <a:r>
              <a:rPr lang="ja-JP" altLang="ja-JP" dirty="0" smtClean="0"/>
              <a:t>「</a:t>
            </a:r>
            <a:r>
              <a:rPr lang="ja-JP" altLang="en-US" dirty="0"/>
              <a:t>環境</a:t>
            </a:r>
            <a:r>
              <a:rPr lang="ja-JP" altLang="ja-JP" dirty="0" smtClean="0"/>
              <a:t>適応</a:t>
            </a:r>
            <a:r>
              <a:rPr lang="ja-JP" altLang="ja-JP" dirty="0"/>
              <a:t>」 </a:t>
            </a:r>
            <a:endParaRPr lang="en-US" altLang="ja-JP" dirty="0"/>
          </a:p>
          <a:p>
            <a:endParaRPr kumimoji="1" lang="ja-JP" altLang="en-US" dirty="0"/>
          </a:p>
        </p:txBody>
      </p:sp>
    </p:spTree>
    <p:extLst>
      <p:ext uri="{BB962C8B-B14F-4D97-AF65-F5344CB8AC3E}">
        <p14:creationId xmlns:p14="http://schemas.microsoft.com/office/powerpoint/2010/main" val="32295377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アンチ資本主義</a:t>
            </a:r>
            <a:endParaRPr kumimoji="1" lang="ja-JP" altLang="en-US" dirty="0"/>
          </a:p>
        </p:txBody>
      </p:sp>
      <p:pic>
        <p:nvPicPr>
          <p:cNvPr id="4" name="図 3"/>
          <p:cNvPicPr>
            <a:picLocks noChangeAspect="1"/>
          </p:cNvPicPr>
          <p:nvPr/>
        </p:nvPicPr>
        <p:blipFill rotWithShape="1">
          <a:blip r:embed="rId2"/>
          <a:srcRect l="1335" t="25600" r="9275" b="48790"/>
          <a:stretch/>
        </p:blipFill>
        <p:spPr>
          <a:xfrm>
            <a:off x="4775865" y="1763058"/>
            <a:ext cx="4368135" cy="1884642"/>
          </a:xfrm>
          <a:prstGeom prst="rect">
            <a:avLst/>
          </a:prstGeom>
        </p:spPr>
      </p:pic>
      <p:pic>
        <p:nvPicPr>
          <p:cNvPr id="5" name="図 4"/>
          <p:cNvPicPr>
            <a:picLocks noChangeAspect="1"/>
          </p:cNvPicPr>
          <p:nvPr/>
        </p:nvPicPr>
        <p:blipFill rotWithShape="1">
          <a:blip r:embed="rId3"/>
          <a:srcRect b="50588"/>
          <a:stretch/>
        </p:blipFill>
        <p:spPr>
          <a:xfrm>
            <a:off x="618067" y="1417638"/>
            <a:ext cx="1968500" cy="1066800"/>
          </a:xfrm>
          <a:prstGeom prst="rect">
            <a:avLst/>
          </a:prstGeom>
        </p:spPr>
      </p:pic>
      <p:pic>
        <p:nvPicPr>
          <p:cNvPr id="6" name="図 5"/>
          <p:cNvPicPr>
            <a:picLocks noChangeAspect="1"/>
          </p:cNvPicPr>
          <p:nvPr/>
        </p:nvPicPr>
        <p:blipFill>
          <a:blip r:embed="rId4"/>
          <a:stretch>
            <a:fillRect/>
          </a:stretch>
        </p:blipFill>
        <p:spPr>
          <a:xfrm>
            <a:off x="230717" y="4083050"/>
            <a:ext cx="1981200" cy="2171700"/>
          </a:xfrm>
          <a:prstGeom prst="rect">
            <a:avLst/>
          </a:prstGeom>
        </p:spPr>
      </p:pic>
      <p:pic>
        <p:nvPicPr>
          <p:cNvPr id="7" name="図 6"/>
          <p:cNvPicPr>
            <a:picLocks noChangeAspect="1"/>
          </p:cNvPicPr>
          <p:nvPr/>
        </p:nvPicPr>
        <p:blipFill>
          <a:blip r:embed="rId5"/>
          <a:stretch>
            <a:fillRect/>
          </a:stretch>
        </p:blipFill>
        <p:spPr>
          <a:xfrm>
            <a:off x="2738966" y="1417638"/>
            <a:ext cx="1587500" cy="1066800"/>
          </a:xfrm>
          <a:prstGeom prst="rect">
            <a:avLst/>
          </a:prstGeom>
        </p:spPr>
      </p:pic>
      <p:pic>
        <p:nvPicPr>
          <p:cNvPr id="8" name="図 7"/>
          <p:cNvPicPr>
            <a:picLocks noChangeAspect="1"/>
          </p:cNvPicPr>
          <p:nvPr/>
        </p:nvPicPr>
        <p:blipFill>
          <a:blip r:embed="rId6"/>
          <a:stretch>
            <a:fillRect/>
          </a:stretch>
        </p:blipFill>
        <p:spPr>
          <a:xfrm>
            <a:off x="1507067" y="2705379"/>
            <a:ext cx="2159000" cy="1054100"/>
          </a:xfrm>
          <a:prstGeom prst="rect">
            <a:avLst/>
          </a:prstGeom>
        </p:spPr>
      </p:pic>
      <p:pic>
        <p:nvPicPr>
          <p:cNvPr id="9" name="図 8"/>
          <p:cNvPicPr>
            <a:picLocks noChangeAspect="1"/>
          </p:cNvPicPr>
          <p:nvPr/>
        </p:nvPicPr>
        <p:blipFill>
          <a:blip r:embed="rId7"/>
          <a:stretch>
            <a:fillRect/>
          </a:stretch>
        </p:blipFill>
        <p:spPr>
          <a:xfrm>
            <a:off x="2211917" y="3843868"/>
            <a:ext cx="2578100" cy="2578100"/>
          </a:xfrm>
          <a:prstGeom prst="rect">
            <a:avLst/>
          </a:prstGeom>
        </p:spPr>
      </p:pic>
      <p:pic>
        <p:nvPicPr>
          <p:cNvPr id="10" name="図 9"/>
          <p:cNvPicPr>
            <a:picLocks noChangeAspect="1"/>
          </p:cNvPicPr>
          <p:nvPr/>
        </p:nvPicPr>
        <p:blipFill>
          <a:blip r:embed="rId8"/>
          <a:stretch>
            <a:fillRect/>
          </a:stretch>
        </p:blipFill>
        <p:spPr>
          <a:xfrm>
            <a:off x="4908798" y="3843867"/>
            <a:ext cx="4077905" cy="2578100"/>
          </a:xfrm>
          <a:prstGeom prst="rect">
            <a:avLst/>
          </a:prstGeom>
        </p:spPr>
      </p:pic>
    </p:spTree>
    <p:extLst>
      <p:ext uri="{BB962C8B-B14F-4D97-AF65-F5344CB8AC3E}">
        <p14:creationId xmlns:p14="http://schemas.microsoft.com/office/powerpoint/2010/main" val="1907295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457200" y="1600200"/>
            <a:ext cx="8229600" cy="5257800"/>
          </a:xfrm>
        </p:spPr>
        <p:txBody>
          <a:bodyPr>
            <a:normAutofit fontScale="47500" lnSpcReduction="20000"/>
          </a:bodyPr>
          <a:lstStyle/>
          <a:p>
            <a:r>
              <a:rPr lang="ja-JP" altLang="en-US" dirty="0"/>
              <a:t>ポパーの反証主義は開かれた社会という考えと密接に結びついている。開かれた社会とは、永久に正しい真理が存在しない社会だ。開かれた社会では批判的な考え方をするのが許されている。（略）ハイエクは、価格が情報を発信する資本主義を支持していた。そんなふうに情報がばら撒かれれば、官僚的な社会主義は窒息死するだろう。（略）どんなものにせよ理想郷という概念は必然的に閉じられるものになるとポパーは信じていた。その理想郷を否定する考えを抑圧するからだ。自由な反証と共存できない社会をいい模範だと考えるだけで十分全体主義だ。私はポパーから、開かれた社会と閉じられた社会の違いだけでなく、開かれた心と閉じられた心の違いも教わった</a:t>
            </a:r>
            <a:r>
              <a:rPr lang="ja-JP" altLang="en-US" dirty="0" smtClean="0"/>
              <a:t>。</a:t>
            </a:r>
            <a:endParaRPr lang="en-US" altLang="ja-JP" dirty="0" smtClean="0"/>
          </a:p>
          <a:p>
            <a:r>
              <a:rPr lang="ja-JP" altLang="en-US" dirty="0" smtClean="0"/>
              <a:t>ああ</a:t>
            </a:r>
            <a:r>
              <a:rPr lang="ja-JP" altLang="en-US" dirty="0"/>
              <a:t>、世の中には「べき論」を私に説く人が、たくさんいるのだが。ああすべき、こうすべき、という「べき論」を説く人は。「理想郷」の概念から、抜け出せていない人だ</a:t>
            </a:r>
            <a:r>
              <a:rPr lang="ja-JP" altLang="en-US" dirty="0" smtClean="0"/>
              <a:t>。</a:t>
            </a:r>
            <a:endParaRPr lang="en-US" altLang="ja-JP" dirty="0" smtClean="0"/>
          </a:p>
          <a:p>
            <a:r>
              <a:rPr lang="ja-JP" altLang="en-US" dirty="0"/>
              <a:t>そしてもう一つ。とても面白いエピソードを、引用する。トレーディングに自信がある、あるいは勝負事が好きな人は。次の問いを、是非考えてみてください。投資銀行でのミーティングで。トレーダーとして、市場の見通しを述べなければならず。筆者は、米国株は、来週</a:t>
            </a:r>
            <a:r>
              <a:rPr lang="en-US" altLang="ja-JP" dirty="0"/>
              <a:t>70</a:t>
            </a:r>
            <a:r>
              <a:rPr lang="ja-JP" altLang="en-US" dirty="0"/>
              <a:t>％ぐらいの確率で上昇する、と述べた。でも、筆者は同時にポジションでは米国株を大きく空売りをしていて。「ほんとだったら、もっとショートしたいんだよね」と、コメント。周りの人が、「君はベアなの、ブルなの、どっち？」と完全に混乱して尋ねた。筆者は、矛盾しているのだろうか？答えは、</a:t>
            </a:r>
            <a:r>
              <a:rPr lang="en-US" altLang="ja-JP" dirty="0"/>
              <a:t>No</a:t>
            </a:r>
            <a:r>
              <a:rPr lang="ja-JP" altLang="en-US" dirty="0"/>
              <a:t>。上昇する確率が、</a:t>
            </a:r>
            <a:r>
              <a:rPr lang="en-US" altLang="ja-JP" dirty="0"/>
              <a:t>70</a:t>
            </a:r>
            <a:r>
              <a:rPr lang="ja-JP" altLang="en-US" dirty="0"/>
              <a:t>％だったとしても。上昇の幅の筆者予想値が、</a:t>
            </a:r>
            <a:r>
              <a:rPr lang="en-US" altLang="ja-JP" dirty="0"/>
              <a:t>1</a:t>
            </a:r>
            <a:r>
              <a:rPr lang="ja-JP" altLang="en-US" dirty="0"/>
              <a:t>％だったとして。もし万が一、下落すれば、</a:t>
            </a:r>
            <a:r>
              <a:rPr lang="en-US" altLang="ja-JP" dirty="0"/>
              <a:t>10</a:t>
            </a:r>
            <a:r>
              <a:rPr lang="ja-JP" altLang="en-US" dirty="0"/>
              <a:t>％売られると予想していたら。やられる場合の期待値は、</a:t>
            </a:r>
            <a:r>
              <a:rPr lang="en-US" altLang="ja-JP" dirty="0"/>
              <a:t>0.7</a:t>
            </a:r>
            <a:r>
              <a:rPr lang="ja-JP" altLang="en-US" dirty="0"/>
              <a:t>％。勝つ場合の期待値は、</a:t>
            </a:r>
            <a:r>
              <a:rPr lang="en-US" altLang="ja-JP" dirty="0"/>
              <a:t>3</a:t>
            </a:r>
            <a:r>
              <a:rPr lang="ja-JP" altLang="en-US" dirty="0"/>
              <a:t>％。じゃあ、</a:t>
            </a:r>
            <a:r>
              <a:rPr lang="en-US" altLang="ja-JP" dirty="0"/>
              <a:t>7</a:t>
            </a:r>
            <a:r>
              <a:rPr lang="ja-JP" altLang="en-US" dirty="0"/>
              <a:t>割の確率で相場が上がると思っていても。売った方が、いいじゃん。要するに。トレーダーですら、確率と、期待値を混同する人が多すぎる、ということ。営業でも、いるんだよね。毎日商いくれるけど、その商い全部とっても、たいしたあがりにならないお客さんに、全力投球して。年に</a:t>
            </a:r>
            <a:r>
              <a:rPr lang="en-US" altLang="ja-JP" dirty="0"/>
              <a:t>1</a:t>
            </a:r>
            <a:r>
              <a:rPr lang="ja-JP" altLang="en-US" dirty="0"/>
              <a:t>回だけ、鼻血が出そうな商いをくれるお客さんに、サービスしない、営業。営業は、チケットしばらく書いていないと焦るから。前者になりがちな、バイアスが。そんな営業、たくさんいるな。</a:t>
            </a:r>
            <a:endParaRPr kumimoji="1" lang="ja-JP" altLang="en-US" dirty="0"/>
          </a:p>
        </p:txBody>
      </p:sp>
    </p:spTree>
    <p:extLst>
      <p:ext uri="{BB962C8B-B14F-4D97-AF65-F5344CB8AC3E}">
        <p14:creationId xmlns:p14="http://schemas.microsoft.com/office/powerpoint/2010/main" val="229486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刺激の例</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「やばい」</a:t>
            </a:r>
            <a:endParaRPr kumimoji="1" lang="en-US" altLang="ja-JP" dirty="0" smtClean="0"/>
          </a:p>
          <a:p>
            <a:r>
              <a:rPr lang="ja-JP" altLang="en-US" dirty="0" smtClean="0"/>
              <a:t>「増える」</a:t>
            </a:r>
            <a:endParaRPr kumimoji="1" lang="en-US" altLang="ja-JP" dirty="0" smtClean="0"/>
          </a:p>
          <a:p>
            <a:pPr marL="0" indent="0">
              <a:buNone/>
            </a:pPr>
            <a:r>
              <a:rPr lang="ja-JP" altLang="en-US" dirty="0" smtClean="0"/>
              <a:t>空間情報なし</a:t>
            </a:r>
            <a:endParaRPr lang="en-US" altLang="ja-JP" dirty="0" smtClean="0"/>
          </a:p>
          <a:p>
            <a:pPr marL="0" indent="0">
              <a:buNone/>
            </a:pPr>
            <a:endParaRPr kumimoji="1" lang="en-US" altLang="ja-JP" dirty="0"/>
          </a:p>
          <a:p>
            <a:pPr marL="0" indent="0">
              <a:buNone/>
            </a:pPr>
            <a:r>
              <a:rPr lang="ja-JP" altLang="en-US" dirty="0" smtClean="0"/>
              <a:t>・「あっちにエサがある」</a:t>
            </a:r>
            <a:endParaRPr lang="en-US" altLang="ja-JP" dirty="0" smtClean="0"/>
          </a:p>
          <a:p>
            <a:pPr marL="0" indent="0">
              <a:buNone/>
            </a:pPr>
            <a:r>
              <a:rPr kumimoji="1" lang="ja-JP" altLang="en-US" dirty="0" smtClean="0"/>
              <a:t>空間情報あり</a:t>
            </a:r>
            <a:endParaRPr kumimoji="1" lang="en-US" altLang="ja-JP" dirty="0" smtClean="0"/>
          </a:p>
        </p:txBody>
      </p:sp>
    </p:spTree>
    <p:extLst>
      <p:ext uri="{BB962C8B-B14F-4D97-AF65-F5344CB8AC3E}">
        <p14:creationId xmlns:p14="http://schemas.microsoft.com/office/powerpoint/2010/main" val="3759681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自分を知るために動く</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ビーズ実験</a:t>
            </a:r>
            <a:endParaRPr kumimoji="1" lang="en-US" altLang="ja-JP" dirty="0" smtClean="0"/>
          </a:p>
          <a:p>
            <a:pPr marL="0" lvl="0" indent="0">
              <a:buNone/>
            </a:pPr>
            <a:r>
              <a:rPr lang="ja-JP" altLang="ja-JP" dirty="0"/>
              <a:t>細胞が自分の体積を知るセンサーを持ちうるかという</a:t>
            </a:r>
            <a:r>
              <a:rPr lang="en-US" altLang="ja-JP" dirty="0"/>
              <a:t>(</a:t>
            </a:r>
            <a:r>
              <a:rPr lang="ja-JP" altLang="ja-JP" dirty="0"/>
              <a:t>思考</a:t>
            </a:r>
            <a:r>
              <a:rPr lang="en-US" altLang="ja-JP" dirty="0"/>
              <a:t>)</a:t>
            </a:r>
            <a:r>
              <a:rPr lang="ja-JP" altLang="ja-JP" dirty="0"/>
              <a:t>実験 細胞内の新しいセンシングの構築と、経時的</a:t>
            </a:r>
            <a:r>
              <a:rPr lang="ja-JP" altLang="ja-JP" dirty="0" smtClean="0"/>
              <a:t>に</a:t>
            </a:r>
            <a:r>
              <a:rPr lang="ja-JP" altLang="en-US" dirty="0" smtClean="0"/>
              <a:t>（ムーア</a:t>
            </a:r>
            <a:r>
              <a:rPr lang="ja-JP" altLang="en-US" smtClean="0"/>
              <a:t>の法則的に？）</a:t>
            </a:r>
            <a:r>
              <a:rPr lang="ja-JP" altLang="ja-JP" smtClean="0"/>
              <a:t>コスト</a:t>
            </a:r>
            <a:r>
              <a:rPr lang="ja-JP" altLang="ja-JP" dirty="0"/>
              <a:t>が下がっていく現象。センシングは淘汰され、理想の効率よい手段に近づいているか。新しい受容器を創発してみてそれの効率を図ってもいいかも。</a:t>
            </a:r>
          </a:p>
          <a:p>
            <a:pPr marL="0" indent="0">
              <a:buNone/>
            </a:pPr>
            <a:endParaRPr kumimoji="1" lang="ja-JP" altLang="en-US" dirty="0"/>
          </a:p>
        </p:txBody>
      </p:sp>
    </p:spTree>
    <p:extLst>
      <p:ext uri="{BB962C8B-B14F-4D97-AF65-F5344CB8AC3E}">
        <p14:creationId xmlns:p14="http://schemas.microsoft.com/office/powerpoint/2010/main" val="36286199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375570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457200" y="1600200"/>
            <a:ext cx="8229600" cy="5077390"/>
          </a:xfrm>
        </p:spPr>
        <p:txBody>
          <a:bodyPr>
            <a:normAutofit fontScale="92500" lnSpcReduction="20000"/>
          </a:bodyPr>
          <a:lstStyle/>
          <a:p>
            <a:pPr marL="0" indent="0">
              <a:buNone/>
            </a:pPr>
            <a:r>
              <a:rPr lang="ja-JP" altLang="en-US" sz="4000" dirty="0" smtClean="0"/>
              <a:t>不確実な環境で生き抜くには？</a:t>
            </a:r>
            <a:endParaRPr lang="en-US" altLang="ja-JP" sz="4000" dirty="0" smtClean="0"/>
          </a:p>
          <a:p>
            <a:pPr marL="0" indent="0">
              <a:buNone/>
            </a:pPr>
            <a:endParaRPr lang="en-US" altLang="ja-JP" dirty="0" smtClean="0"/>
          </a:p>
          <a:p>
            <a:pPr marL="0" indent="0">
              <a:buNone/>
            </a:pPr>
            <a:r>
              <a:rPr lang="ja-JP" altLang="en-US" dirty="0" smtClean="0"/>
              <a:t>・フラクタル</a:t>
            </a:r>
            <a:endParaRPr lang="en-US" altLang="ja-JP" dirty="0" smtClean="0"/>
          </a:p>
          <a:p>
            <a:pPr marL="0" indent="0">
              <a:buNone/>
            </a:pPr>
            <a:r>
              <a:rPr lang="ja-JP" altLang="en-US" dirty="0" smtClean="0"/>
              <a:t>臨床でも応用されそう</a:t>
            </a:r>
            <a:endParaRPr lang="en-US" altLang="ja-JP" dirty="0" smtClean="0"/>
          </a:p>
          <a:p>
            <a:pPr marL="0" indent="0">
              <a:buNone/>
            </a:pPr>
            <a:endParaRPr lang="en-US" altLang="ja-JP" dirty="0" smtClean="0"/>
          </a:p>
          <a:p>
            <a:pPr marL="0" indent="0">
              <a:buNone/>
            </a:pPr>
            <a:r>
              <a:rPr lang="ja-JP" altLang="en-US" dirty="0" smtClean="0"/>
              <a:t>・人間から学ぶ</a:t>
            </a:r>
            <a:endParaRPr lang="en-US" altLang="ja-JP" dirty="0" smtClean="0"/>
          </a:p>
          <a:p>
            <a:pPr marL="0" indent="0">
              <a:buNone/>
            </a:pPr>
            <a:r>
              <a:rPr lang="ja-JP" altLang="en-US" dirty="0" smtClean="0"/>
              <a:t>価値の見出し方を多数持つ</a:t>
            </a:r>
            <a:endParaRPr lang="en-US" altLang="ja-JP" dirty="0" smtClean="0"/>
          </a:p>
          <a:p>
            <a:pPr marL="0" indent="0">
              <a:buNone/>
            </a:pPr>
            <a:endParaRPr lang="en-US" altLang="ja-JP" dirty="0" smtClean="0"/>
          </a:p>
          <a:p>
            <a:pPr marL="0" indent="0">
              <a:buNone/>
            </a:pPr>
            <a:r>
              <a:rPr lang="ja-JP" altLang="en-US" dirty="0" smtClean="0"/>
              <a:t>・細胞から学ぶ</a:t>
            </a:r>
            <a:endParaRPr lang="en-US" altLang="ja-JP" dirty="0" smtClean="0"/>
          </a:p>
          <a:p>
            <a:pPr marL="0" indent="0">
              <a:buNone/>
            </a:pPr>
            <a:r>
              <a:rPr lang="ja-JP" altLang="en-US" dirty="0" smtClean="0"/>
              <a:t>非線形予測法</a:t>
            </a:r>
            <a:endParaRPr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smtClean="0"/>
          </a:p>
        </p:txBody>
      </p:sp>
      <p:pic>
        <p:nvPicPr>
          <p:cNvPr id="4" name="図 3"/>
          <p:cNvPicPr>
            <a:picLocks noChangeAspect="1"/>
          </p:cNvPicPr>
          <p:nvPr/>
        </p:nvPicPr>
        <p:blipFill>
          <a:blip r:embed="rId2"/>
          <a:stretch>
            <a:fillRect/>
          </a:stretch>
        </p:blipFill>
        <p:spPr>
          <a:xfrm>
            <a:off x="4995334" y="3522132"/>
            <a:ext cx="2163751" cy="1673845"/>
          </a:xfrm>
          <a:prstGeom prst="rect">
            <a:avLst/>
          </a:prstGeom>
        </p:spPr>
      </p:pic>
      <p:pic>
        <p:nvPicPr>
          <p:cNvPr id="5" name="図 4"/>
          <p:cNvPicPr>
            <a:picLocks noChangeAspect="1"/>
          </p:cNvPicPr>
          <p:nvPr/>
        </p:nvPicPr>
        <p:blipFill>
          <a:blip r:embed="rId3"/>
          <a:stretch>
            <a:fillRect/>
          </a:stretch>
        </p:blipFill>
        <p:spPr>
          <a:xfrm>
            <a:off x="6824133" y="3475954"/>
            <a:ext cx="2319867" cy="1736956"/>
          </a:xfrm>
          <a:prstGeom prst="rect">
            <a:avLst/>
          </a:prstGeom>
        </p:spPr>
      </p:pic>
      <p:pic>
        <p:nvPicPr>
          <p:cNvPr id="6" name="図 5"/>
          <p:cNvPicPr>
            <a:picLocks noChangeAspect="1"/>
          </p:cNvPicPr>
          <p:nvPr/>
        </p:nvPicPr>
        <p:blipFill>
          <a:blip r:embed="rId4"/>
          <a:stretch>
            <a:fillRect/>
          </a:stretch>
        </p:blipFill>
        <p:spPr>
          <a:xfrm>
            <a:off x="4995334" y="2209961"/>
            <a:ext cx="2467252" cy="1312171"/>
          </a:xfrm>
          <a:prstGeom prst="rect">
            <a:avLst/>
          </a:prstGeom>
        </p:spPr>
      </p:pic>
      <p:pic>
        <p:nvPicPr>
          <p:cNvPr id="7" name="図 6"/>
          <p:cNvPicPr>
            <a:picLocks noChangeAspect="1"/>
          </p:cNvPicPr>
          <p:nvPr/>
        </p:nvPicPr>
        <p:blipFill rotWithShape="1">
          <a:blip r:embed="rId5"/>
          <a:srcRect t="-1" r="40570" b="-1527"/>
          <a:stretch/>
        </p:blipFill>
        <p:spPr>
          <a:xfrm>
            <a:off x="7462586" y="2209961"/>
            <a:ext cx="1681414" cy="1249060"/>
          </a:xfrm>
          <a:prstGeom prst="rect">
            <a:avLst/>
          </a:prstGeom>
        </p:spPr>
      </p:pic>
    </p:spTree>
    <p:extLst>
      <p:ext uri="{BB962C8B-B14F-4D97-AF65-F5344CB8AC3E}">
        <p14:creationId xmlns:p14="http://schemas.microsoft.com/office/powerpoint/2010/main" val="6313280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en-US" dirty="0" smtClean="0"/>
              <a:t>Model</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kumimoji="1" lang="en-US" altLang="ja-JP" dirty="0" smtClean="0"/>
              <a:t>Persistent </a:t>
            </a:r>
            <a:r>
              <a:rPr kumimoji="1" lang="en-US" altLang="ja-JP" dirty="0" err="1" smtClean="0"/>
              <a:t>Randam</a:t>
            </a:r>
            <a:r>
              <a:rPr kumimoji="1" lang="en-US" altLang="ja-JP" dirty="0" smtClean="0"/>
              <a:t> Walk</a:t>
            </a:r>
          </a:p>
          <a:p>
            <a:endParaRPr lang="en-US" altLang="ja-JP" dirty="0"/>
          </a:p>
          <a:p>
            <a:endParaRPr kumimoji="1" lang="en-US" altLang="ja-JP" dirty="0" smtClean="0"/>
          </a:p>
          <a:p>
            <a:endParaRPr lang="en-US" altLang="ja-JP" dirty="0"/>
          </a:p>
          <a:p>
            <a:endParaRPr kumimoji="1" lang="en-US" altLang="ja-JP" dirty="0" smtClean="0"/>
          </a:p>
          <a:p>
            <a:endParaRPr lang="en-US" altLang="ja-JP" dirty="0"/>
          </a:p>
          <a:p>
            <a:r>
              <a:rPr kumimoji="1" lang="ja-JP" altLang="en-US" dirty="0" smtClean="0"/>
              <a:t>遅い拡散：</a:t>
            </a:r>
            <a:endParaRPr kumimoji="1" lang="en-US" altLang="ja-JP" dirty="0" smtClean="0"/>
          </a:p>
          <a:p>
            <a:pPr marL="0" indent="0">
              <a:buNone/>
            </a:pPr>
            <a:r>
              <a:rPr kumimoji="1" lang="ja-JP" altLang="en-US" dirty="0" smtClean="0"/>
              <a:t>負の相関によって</a:t>
            </a:r>
            <a:endParaRPr kumimoji="1" lang="en-US" altLang="ja-JP" dirty="0" smtClean="0"/>
          </a:p>
          <a:p>
            <a:pPr marL="0" indent="0">
              <a:buNone/>
            </a:pPr>
            <a:r>
              <a:rPr kumimoji="1" lang="ja-JP" altLang="en-US" dirty="0" smtClean="0"/>
              <a:t>駆動されるブラウン運動</a:t>
            </a:r>
            <a:endParaRPr kumimoji="1" lang="ja-JP" altLang="en-US" dirty="0"/>
          </a:p>
        </p:txBody>
      </p:sp>
      <p:pic>
        <p:nvPicPr>
          <p:cNvPr id="4" name="図 3"/>
          <p:cNvPicPr>
            <a:picLocks noChangeAspect="1"/>
          </p:cNvPicPr>
          <p:nvPr/>
        </p:nvPicPr>
        <p:blipFill>
          <a:blip r:embed="rId3"/>
          <a:stretch>
            <a:fillRect/>
          </a:stretch>
        </p:blipFill>
        <p:spPr>
          <a:xfrm>
            <a:off x="1134038" y="2226100"/>
            <a:ext cx="3708400" cy="330200"/>
          </a:xfrm>
          <a:prstGeom prst="rect">
            <a:avLst/>
          </a:prstGeom>
        </p:spPr>
      </p:pic>
      <p:pic>
        <p:nvPicPr>
          <p:cNvPr id="5" name="図 4"/>
          <p:cNvPicPr>
            <a:picLocks noChangeAspect="1"/>
          </p:cNvPicPr>
          <p:nvPr/>
        </p:nvPicPr>
        <p:blipFill rotWithShape="1">
          <a:blip r:embed="rId4"/>
          <a:srcRect l="-5940" r="-1"/>
          <a:stretch/>
        </p:blipFill>
        <p:spPr>
          <a:xfrm>
            <a:off x="4786594" y="1600200"/>
            <a:ext cx="4357406" cy="5095875"/>
          </a:xfrm>
          <a:prstGeom prst="rect">
            <a:avLst/>
          </a:prstGeom>
        </p:spPr>
      </p:pic>
    </p:spTree>
    <p:extLst>
      <p:ext uri="{BB962C8B-B14F-4D97-AF65-F5344CB8AC3E}">
        <p14:creationId xmlns:p14="http://schemas.microsoft.com/office/powerpoint/2010/main" val="3324971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pic>
        <p:nvPicPr>
          <p:cNvPr id="4" name="図 3"/>
          <p:cNvPicPr>
            <a:picLocks noChangeAspect="1"/>
          </p:cNvPicPr>
          <p:nvPr/>
        </p:nvPicPr>
        <p:blipFill>
          <a:blip r:embed="rId2"/>
          <a:stretch>
            <a:fillRect/>
          </a:stretch>
        </p:blipFill>
        <p:spPr>
          <a:xfrm>
            <a:off x="1143601" y="575733"/>
            <a:ext cx="7373865" cy="5929189"/>
          </a:xfrm>
          <a:prstGeom prst="rect">
            <a:avLst/>
          </a:prstGeom>
        </p:spPr>
      </p:pic>
    </p:spTree>
    <p:extLst>
      <p:ext uri="{BB962C8B-B14F-4D97-AF65-F5344CB8AC3E}">
        <p14:creationId xmlns:p14="http://schemas.microsoft.com/office/powerpoint/2010/main" val="29472657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0" y="1041400"/>
            <a:ext cx="9144000" cy="4761470"/>
          </a:xfrm>
          <a:prstGeom prst="rect">
            <a:avLst/>
          </a:prstGeom>
        </p:spPr>
      </p:pic>
    </p:spTree>
    <p:extLst>
      <p:ext uri="{BB962C8B-B14F-4D97-AF65-F5344CB8AC3E}">
        <p14:creationId xmlns:p14="http://schemas.microsoft.com/office/powerpoint/2010/main" val="37821172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高木、上田さん</a:t>
            </a:r>
            <a:endParaRPr kumimoji="1" lang="ja-JP" altLang="en-US" dirty="0"/>
          </a:p>
        </p:txBody>
      </p:sp>
      <p:sp>
        <p:nvSpPr>
          <p:cNvPr id="3" name="コンテンツ プレースホルダー 2"/>
          <p:cNvSpPr>
            <a:spLocks noGrp="1"/>
          </p:cNvSpPr>
          <p:nvPr>
            <p:ph idx="1"/>
          </p:nvPr>
        </p:nvSpPr>
        <p:spPr/>
        <p:txBody>
          <a:bodyPr/>
          <a:lstStyle/>
          <a:p>
            <a:r>
              <a:rPr lang="en-US" altLang="ja-JP" dirty="0">
                <a:hlinkClick r:id="rId2"/>
              </a:rPr>
              <a:t>https://www.nins.jp/public_information/pdf/colloquium/</a:t>
            </a:r>
            <a:r>
              <a:rPr lang="en-US" altLang="ja-JP" dirty="0" smtClean="0">
                <a:hlinkClick r:id="rId2"/>
              </a:rPr>
              <a:t>2nd_10_b5_session_u.pdf</a:t>
            </a:r>
            <a:endParaRPr lang="en-US" altLang="ja-JP" dirty="0" smtClean="0"/>
          </a:p>
          <a:p>
            <a:r>
              <a:rPr kumimoji="1" lang="ja-JP" altLang="en-US" smtClean="0"/>
              <a:t>三日月型　緩和</a:t>
            </a:r>
            <a:r>
              <a:rPr kumimoji="1" lang="ja-JP" altLang="en-US" dirty="0" smtClean="0"/>
              <a:t>振動子</a:t>
            </a:r>
            <a:endParaRPr kumimoji="1" lang="ja-JP" altLang="en-US" dirty="0"/>
          </a:p>
        </p:txBody>
      </p:sp>
    </p:spTree>
    <p:extLst>
      <p:ext uri="{BB962C8B-B14F-4D97-AF65-F5344CB8AC3E}">
        <p14:creationId xmlns:p14="http://schemas.microsoft.com/office/powerpoint/2010/main" val="402080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FF0000"/>
                </a:solidFill>
              </a:rPr>
              <a:t>不確実</a:t>
            </a:r>
            <a:r>
              <a:rPr lang="ja-JP" altLang="en-US" dirty="0" smtClean="0"/>
              <a:t>なのはどっち？</a:t>
            </a:r>
            <a:endParaRPr kumimoji="1" lang="ja-JP" altLang="en-US" dirty="0"/>
          </a:p>
        </p:txBody>
      </p:sp>
      <p:pic>
        <p:nvPicPr>
          <p:cNvPr id="4" name="図 3"/>
          <p:cNvPicPr>
            <a:picLocks noChangeAspect="1"/>
          </p:cNvPicPr>
          <p:nvPr/>
        </p:nvPicPr>
        <p:blipFill>
          <a:blip r:embed="rId2"/>
          <a:stretch>
            <a:fillRect/>
          </a:stretch>
        </p:blipFill>
        <p:spPr>
          <a:xfrm>
            <a:off x="3783455" y="3927879"/>
            <a:ext cx="4863120" cy="2732777"/>
          </a:xfrm>
          <a:prstGeom prst="rect">
            <a:avLst/>
          </a:prstGeom>
        </p:spPr>
      </p:pic>
      <p:pic>
        <p:nvPicPr>
          <p:cNvPr id="5" name="図 4"/>
          <p:cNvPicPr>
            <a:picLocks noChangeAspect="1"/>
          </p:cNvPicPr>
          <p:nvPr/>
        </p:nvPicPr>
        <p:blipFill>
          <a:blip r:embed="rId3"/>
          <a:stretch>
            <a:fillRect/>
          </a:stretch>
        </p:blipFill>
        <p:spPr>
          <a:xfrm>
            <a:off x="3764215" y="1326809"/>
            <a:ext cx="4922585" cy="2618004"/>
          </a:xfrm>
          <a:prstGeom prst="rect">
            <a:avLst/>
          </a:prstGeom>
        </p:spPr>
      </p:pic>
      <p:sp>
        <p:nvSpPr>
          <p:cNvPr id="6" name="テキスト ボックス 5"/>
          <p:cNvSpPr txBox="1"/>
          <p:nvPr/>
        </p:nvSpPr>
        <p:spPr>
          <a:xfrm>
            <a:off x="169334" y="6470134"/>
            <a:ext cx="4412686" cy="369332"/>
          </a:xfrm>
          <a:prstGeom prst="rect">
            <a:avLst/>
          </a:prstGeom>
          <a:noFill/>
        </p:spPr>
        <p:txBody>
          <a:bodyPr wrap="none" rtlCol="0">
            <a:spAutoFit/>
          </a:bodyPr>
          <a:lstStyle/>
          <a:p>
            <a:r>
              <a:rPr kumimoji="1" lang="ja-JP" altLang="en-US" dirty="0"/>
              <a:t>日本臨床麻酔学会誌</a:t>
            </a:r>
            <a:r>
              <a:rPr kumimoji="1" lang="en-US" altLang="ja-JP" dirty="0"/>
              <a:t>Vo1.13 No.6/Nov.1993</a:t>
            </a:r>
            <a:endParaRPr kumimoji="1" lang="ja-JP" altLang="en-US" dirty="0"/>
          </a:p>
        </p:txBody>
      </p:sp>
      <p:sp>
        <p:nvSpPr>
          <p:cNvPr id="7" name="テキスト ボックス 6"/>
          <p:cNvSpPr txBox="1"/>
          <p:nvPr/>
        </p:nvSpPr>
        <p:spPr>
          <a:xfrm>
            <a:off x="626533" y="2015067"/>
            <a:ext cx="2031325" cy="646331"/>
          </a:xfrm>
          <a:prstGeom prst="rect">
            <a:avLst/>
          </a:prstGeom>
          <a:noFill/>
        </p:spPr>
        <p:txBody>
          <a:bodyPr wrap="none" rtlCol="0">
            <a:spAutoFit/>
          </a:bodyPr>
          <a:lstStyle/>
          <a:p>
            <a:r>
              <a:rPr kumimoji="1" lang="ja-JP" altLang="en-US" sz="3600" dirty="0" smtClean="0"/>
              <a:t>心房細動</a:t>
            </a:r>
            <a:endParaRPr kumimoji="1" lang="ja-JP" altLang="en-US" sz="3600" dirty="0"/>
          </a:p>
        </p:txBody>
      </p:sp>
      <p:sp>
        <p:nvSpPr>
          <p:cNvPr id="10" name="テキスト ボックス 9"/>
          <p:cNvSpPr txBox="1"/>
          <p:nvPr/>
        </p:nvSpPr>
        <p:spPr>
          <a:xfrm>
            <a:off x="778933" y="4893734"/>
            <a:ext cx="1107996" cy="646331"/>
          </a:xfrm>
          <a:prstGeom prst="rect">
            <a:avLst/>
          </a:prstGeom>
          <a:noFill/>
        </p:spPr>
        <p:txBody>
          <a:bodyPr wrap="none" rtlCol="0">
            <a:spAutoFit/>
          </a:bodyPr>
          <a:lstStyle/>
          <a:p>
            <a:r>
              <a:rPr kumimoji="1" lang="ja-JP" altLang="en-US" sz="3600" dirty="0" smtClean="0"/>
              <a:t>正常</a:t>
            </a:r>
            <a:endParaRPr kumimoji="1" lang="ja-JP" altLang="en-US" sz="3600" dirty="0"/>
          </a:p>
        </p:txBody>
      </p:sp>
    </p:spTree>
    <p:extLst>
      <p:ext uri="{BB962C8B-B14F-4D97-AF65-F5344CB8AC3E}">
        <p14:creationId xmlns:p14="http://schemas.microsoft.com/office/powerpoint/2010/main" val="7102087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5" name="コンテンツ プレースホルダー 4"/>
          <p:cNvSpPr>
            <a:spLocks noGrp="1"/>
          </p:cNvSpPr>
          <p:nvPr>
            <p:ph idx="1"/>
          </p:nvPr>
        </p:nvSpPr>
        <p:spPr/>
        <p:txBody>
          <a:bodyPr/>
          <a:lstStyle/>
          <a:p>
            <a:r>
              <a:rPr kumimoji="1" lang="ja-JP" altLang="en-US" dirty="0" smtClean="0"/>
              <a:t>リアプノフ指数は広い時空間で意味を持たない</a:t>
            </a:r>
            <a:endParaRPr kumimoji="1" lang="en-US" altLang="ja-JP" dirty="0" smtClean="0"/>
          </a:p>
          <a:p>
            <a:r>
              <a:rPr lang="ja-JP" altLang="en-US" dirty="0" smtClean="0"/>
              <a:t>有限サイズリアプノフ指数！</a:t>
            </a:r>
            <a:endParaRPr kumimoji="1" lang="ja-JP" altLang="en-US" dirty="0"/>
          </a:p>
        </p:txBody>
      </p:sp>
      <p:pic>
        <p:nvPicPr>
          <p:cNvPr id="6" name="図 5"/>
          <p:cNvPicPr>
            <a:picLocks noChangeAspect="1"/>
          </p:cNvPicPr>
          <p:nvPr/>
        </p:nvPicPr>
        <p:blipFill>
          <a:blip r:embed="rId3"/>
          <a:stretch>
            <a:fillRect/>
          </a:stretch>
        </p:blipFill>
        <p:spPr>
          <a:xfrm>
            <a:off x="237066" y="3152875"/>
            <a:ext cx="3454402" cy="3705125"/>
          </a:xfrm>
          <a:prstGeom prst="rect">
            <a:avLst/>
          </a:prstGeom>
        </p:spPr>
      </p:pic>
      <p:pic>
        <p:nvPicPr>
          <p:cNvPr id="7" name="図 6"/>
          <p:cNvPicPr>
            <a:picLocks noChangeAspect="1"/>
          </p:cNvPicPr>
          <p:nvPr/>
        </p:nvPicPr>
        <p:blipFill>
          <a:blip r:embed="rId4"/>
          <a:stretch>
            <a:fillRect/>
          </a:stretch>
        </p:blipFill>
        <p:spPr>
          <a:xfrm>
            <a:off x="4142192" y="3318932"/>
            <a:ext cx="4836707" cy="3361267"/>
          </a:xfrm>
          <a:prstGeom prst="rect">
            <a:avLst/>
          </a:prstGeom>
        </p:spPr>
      </p:pic>
    </p:spTree>
    <p:extLst>
      <p:ext uri="{BB962C8B-B14F-4D97-AF65-F5344CB8AC3E}">
        <p14:creationId xmlns:p14="http://schemas.microsoft.com/office/powerpoint/2010/main" val="8850296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メトロポリスって細胞運動みたい</a:t>
            </a:r>
            <a:endParaRPr kumimoji="1" lang="ja-JP" altLang="en-US" dirty="0"/>
          </a:p>
        </p:txBody>
      </p:sp>
      <p:sp>
        <p:nvSpPr>
          <p:cNvPr id="3" name="コンテンツ プレースホルダー 2"/>
          <p:cNvSpPr>
            <a:spLocks noGrp="1"/>
          </p:cNvSpPr>
          <p:nvPr>
            <p:ph idx="1"/>
          </p:nvPr>
        </p:nvSpPr>
        <p:spPr/>
        <p:txBody>
          <a:bodyPr/>
          <a:lstStyle/>
          <a:p>
            <a:r>
              <a:rPr lang="en-US" altLang="ja-JP" dirty="0">
                <a:hlinkClick r:id="rId2"/>
              </a:rPr>
              <a:t>http://visualize-mcmc.appspot.com/</a:t>
            </a:r>
            <a:r>
              <a:rPr lang="en-US" altLang="ja-JP" dirty="0" smtClean="0">
                <a:hlinkClick r:id="rId2"/>
              </a:rPr>
              <a:t>2_metropolis.html</a:t>
            </a:r>
            <a:endParaRPr lang="en-US" altLang="ja-JP" dirty="0" smtClean="0"/>
          </a:p>
          <a:p>
            <a:endParaRPr kumimoji="1" lang="ja-JP" altLang="en-US" dirty="0"/>
          </a:p>
        </p:txBody>
      </p:sp>
      <p:pic>
        <p:nvPicPr>
          <p:cNvPr id="4" name="図 3"/>
          <p:cNvPicPr>
            <a:picLocks noChangeAspect="1"/>
          </p:cNvPicPr>
          <p:nvPr/>
        </p:nvPicPr>
        <p:blipFill>
          <a:blip r:embed="rId3"/>
          <a:stretch>
            <a:fillRect/>
          </a:stretch>
        </p:blipFill>
        <p:spPr>
          <a:xfrm>
            <a:off x="2967666" y="2768600"/>
            <a:ext cx="4677733" cy="4089400"/>
          </a:xfrm>
          <a:prstGeom prst="rect">
            <a:avLst/>
          </a:prstGeom>
        </p:spPr>
      </p:pic>
    </p:spTree>
    <p:extLst>
      <p:ext uri="{BB962C8B-B14F-4D97-AF65-F5344CB8AC3E}">
        <p14:creationId xmlns:p14="http://schemas.microsoft.com/office/powerpoint/2010/main" val="1837375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477994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pic>
        <p:nvPicPr>
          <p:cNvPr id="5" name="図 4"/>
          <p:cNvPicPr>
            <a:picLocks noChangeAspect="1"/>
          </p:cNvPicPr>
          <p:nvPr/>
        </p:nvPicPr>
        <p:blipFill>
          <a:blip r:embed="rId3"/>
          <a:stretch>
            <a:fillRect/>
          </a:stretch>
        </p:blipFill>
        <p:spPr>
          <a:xfrm>
            <a:off x="8686800" y="3322293"/>
            <a:ext cx="3589867" cy="2582388"/>
          </a:xfrm>
          <a:prstGeom prst="rect">
            <a:avLst/>
          </a:prstGeom>
        </p:spPr>
      </p:pic>
      <p:pic>
        <p:nvPicPr>
          <p:cNvPr id="6" name="図 5"/>
          <p:cNvPicPr>
            <a:picLocks noChangeAspect="1"/>
          </p:cNvPicPr>
          <p:nvPr/>
        </p:nvPicPr>
        <p:blipFill>
          <a:blip r:embed="rId4"/>
          <a:stretch>
            <a:fillRect/>
          </a:stretch>
        </p:blipFill>
        <p:spPr>
          <a:xfrm>
            <a:off x="-3352800" y="4048859"/>
            <a:ext cx="3657600" cy="2326895"/>
          </a:xfrm>
          <a:prstGeom prst="rect">
            <a:avLst/>
          </a:prstGeom>
        </p:spPr>
      </p:pic>
      <p:pic>
        <p:nvPicPr>
          <p:cNvPr id="7" name="図 6"/>
          <p:cNvPicPr>
            <a:picLocks noChangeAspect="1"/>
          </p:cNvPicPr>
          <p:nvPr/>
        </p:nvPicPr>
        <p:blipFill>
          <a:blip r:embed="rId5"/>
          <a:stretch>
            <a:fillRect/>
          </a:stretch>
        </p:blipFill>
        <p:spPr>
          <a:xfrm>
            <a:off x="0" y="114300"/>
            <a:ext cx="9144000" cy="6612000"/>
          </a:xfrm>
          <a:prstGeom prst="rect">
            <a:avLst/>
          </a:prstGeom>
        </p:spPr>
      </p:pic>
    </p:spTree>
    <p:extLst>
      <p:ext uri="{BB962C8B-B14F-4D97-AF65-F5344CB8AC3E}">
        <p14:creationId xmlns:p14="http://schemas.microsoft.com/office/powerpoint/2010/main" val="3596814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241300"/>
            <a:ext cx="9144000" cy="6362095"/>
          </a:xfrm>
          <a:prstGeom prst="rect">
            <a:avLst/>
          </a:prstGeom>
        </p:spPr>
      </p:pic>
    </p:spTree>
    <p:extLst>
      <p:ext uri="{BB962C8B-B14F-4D97-AF65-F5344CB8AC3E}">
        <p14:creationId xmlns:p14="http://schemas.microsoft.com/office/powerpoint/2010/main" val="38397239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0" y="165100"/>
            <a:ext cx="9144000" cy="6511460"/>
          </a:xfrm>
          <a:prstGeom prst="rect">
            <a:avLst/>
          </a:prstGeom>
        </p:spPr>
      </p:pic>
    </p:spTree>
    <p:extLst>
      <p:ext uri="{BB962C8B-B14F-4D97-AF65-F5344CB8AC3E}">
        <p14:creationId xmlns:p14="http://schemas.microsoft.com/office/powerpoint/2010/main" val="2112924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127000"/>
            <a:ext cx="9144000" cy="5271247"/>
          </a:xfrm>
          <a:prstGeom prst="rect">
            <a:avLst/>
          </a:prstGeom>
        </p:spPr>
      </p:pic>
      <p:pic>
        <p:nvPicPr>
          <p:cNvPr id="5" name="図 4"/>
          <p:cNvPicPr>
            <a:picLocks noChangeAspect="1"/>
          </p:cNvPicPr>
          <p:nvPr/>
        </p:nvPicPr>
        <p:blipFill>
          <a:blip r:embed="rId3"/>
          <a:stretch>
            <a:fillRect/>
          </a:stretch>
        </p:blipFill>
        <p:spPr>
          <a:xfrm>
            <a:off x="1968500" y="5398247"/>
            <a:ext cx="7175500" cy="1320800"/>
          </a:xfrm>
          <a:prstGeom prst="rect">
            <a:avLst/>
          </a:prstGeom>
        </p:spPr>
      </p:pic>
    </p:spTree>
    <p:extLst>
      <p:ext uri="{BB962C8B-B14F-4D97-AF65-F5344CB8AC3E}">
        <p14:creationId xmlns:p14="http://schemas.microsoft.com/office/powerpoint/2010/main" val="10838869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0" y="228600"/>
            <a:ext cx="9144000" cy="6376276"/>
          </a:xfrm>
          <a:prstGeom prst="rect">
            <a:avLst/>
          </a:prstGeom>
        </p:spPr>
      </p:pic>
    </p:spTree>
    <p:extLst>
      <p:ext uri="{BB962C8B-B14F-4D97-AF65-F5344CB8AC3E}">
        <p14:creationId xmlns:p14="http://schemas.microsoft.com/office/powerpoint/2010/main" val="407576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0" y="2082800"/>
            <a:ext cx="9119079" cy="3403600"/>
          </a:xfrm>
          <a:prstGeom prst="rect">
            <a:avLst/>
          </a:prstGeom>
        </p:spPr>
      </p:pic>
    </p:spTree>
    <p:extLst>
      <p:ext uri="{BB962C8B-B14F-4D97-AF65-F5344CB8AC3E}">
        <p14:creationId xmlns:p14="http://schemas.microsoft.com/office/powerpoint/2010/main" val="20698736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線形時系列解析と非線形時系列解析の違い</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90312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783455" y="3927879"/>
            <a:ext cx="4863120" cy="2732777"/>
          </a:xfrm>
          <a:prstGeom prst="rect">
            <a:avLst/>
          </a:prstGeom>
        </p:spPr>
      </p:pic>
      <p:pic>
        <p:nvPicPr>
          <p:cNvPr id="5" name="図 4"/>
          <p:cNvPicPr>
            <a:picLocks noChangeAspect="1"/>
          </p:cNvPicPr>
          <p:nvPr/>
        </p:nvPicPr>
        <p:blipFill>
          <a:blip r:embed="rId3"/>
          <a:stretch>
            <a:fillRect/>
          </a:stretch>
        </p:blipFill>
        <p:spPr>
          <a:xfrm>
            <a:off x="3764215" y="1326809"/>
            <a:ext cx="4922585" cy="2618004"/>
          </a:xfrm>
          <a:prstGeom prst="rect">
            <a:avLst/>
          </a:prstGeom>
        </p:spPr>
      </p:pic>
      <p:sp>
        <p:nvSpPr>
          <p:cNvPr id="6" name="テキスト ボックス 5"/>
          <p:cNvSpPr txBox="1"/>
          <p:nvPr/>
        </p:nvSpPr>
        <p:spPr>
          <a:xfrm>
            <a:off x="169334" y="6470134"/>
            <a:ext cx="4412686" cy="369332"/>
          </a:xfrm>
          <a:prstGeom prst="rect">
            <a:avLst/>
          </a:prstGeom>
          <a:noFill/>
        </p:spPr>
        <p:txBody>
          <a:bodyPr wrap="none" rtlCol="0">
            <a:spAutoFit/>
          </a:bodyPr>
          <a:lstStyle/>
          <a:p>
            <a:r>
              <a:rPr kumimoji="1" lang="ja-JP" altLang="en-US" dirty="0"/>
              <a:t>日本臨床麻酔学会誌</a:t>
            </a:r>
            <a:r>
              <a:rPr kumimoji="1" lang="en-US" altLang="ja-JP" dirty="0"/>
              <a:t>Vo1.13 No.6/Nov.1993</a:t>
            </a:r>
            <a:endParaRPr kumimoji="1" lang="ja-JP" altLang="en-US" dirty="0"/>
          </a:p>
        </p:txBody>
      </p:sp>
      <p:sp>
        <p:nvSpPr>
          <p:cNvPr id="7" name="テキスト ボックス 6"/>
          <p:cNvSpPr txBox="1"/>
          <p:nvPr/>
        </p:nvSpPr>
        <p:spPr>
          <a:xfrm>
            <a:off x="626533" y="2015067"/>
            <a:ext cx="2031325" cy="646331"/>
          </a:xfrm>
          <a:prstGeom prst="rect">
            <a:avLst/>
          </a:prstGeom>
          <a:noFill/>
        </p:spPr>
        <p:txBody>
          <a:bodyPr wrap="none" rtlCol="0">
            <a:spAutoFit/>
          </a:bodyPr>
          <a:lstStyle/>
          <a:p>
            <a:r>
              <a:rPr kumimoji="1" lang="ja-JP" altLang="en-US" sz="3600" dirty="0" smtClean="0"/>
              <a:t>心房細動</a:t>
            </a:r>
            <a:endParaRPr kumimoji="1" lang="ja-JP" altLang="en-US" sz="3600" dirty="0"/>
          </a:p>
        </p:txBody>
      </p:sp>
      <p:sp>
        <p:nvSpPr>
          <p:cNvPr id="8" name="テキスト ボックス 7"/>
          <p:cNvSpPr txBox="1"/>
          <p:nvPr/>
        </p:nvSpPr>
        <p:spPr>
          <a:xfrm>
            <a:off x="373140" y="5787830"/>
            <a:ext cx="3391075" cy="461665"/>
          </a:xfrm>
          <a:prstGeom prst="rect">
            <a:avLst/>
          </a:prstGeom>
          <a:noFill/>
        </p:spPr>
        <p:txBody>
          <a:bodyPr wrap="square" rtlCol="0">
            <a:spAutoFit/>
          </a:bodyPr>
          <a:lstStyle/>
          <a:p>
            <a:r>
              <a:rPr kumimoji="1" lang="ja-JP" altLang="en-US" sz="2400" dirty="0" smtClean="0">
                <a:solidFill>
                  <a:srgbClr val="FB00FF"/>
                </a:solidFill>
              </a:rPr>
              <a:t>フラクタル（ピンクノイズ）</a:t>
            </a:r>
            <a:endParaRPr kumimoji="1" lang="ja-JP" altLang="en-US" sz="2400" dirty="0">
              <a:solidFill>
                <a:srgbClr val="FB00FF"/>
              </a:solidFill>
            </a:endParaRPr>
          </a:p>
        </p:txBody>
      </p:sp>
      <p:sp>
        <p:nvSpPr>
          <p:cNvPr id="9" name="正方形/長方形 8"/>
          <p:cNvSpPr/>
          <p:nvPr/>
        </p:nvSpPr>
        <p:spPr>
          <a:xfrm>
            <a:off x="169335" y="3082035"/>
            <a:ext cx="3979332" cy="461665"/>
          </a:xfrm>
          <a:prstGeom prst="rect">
            <a:avLst/>
          </a:prstGeom>
        </p:spPr>
        <p:txBody>
          <a:bodyPr wrap="square">
            <a:spAutoFit/>
          </a:bodyPr>
          <a:lstStyle/>
          <a:p>
            <a:r>
              <a:rPr kumimoji="1" lang="ja-JP" altLang="en-US" sz="2400" dirty="0" smtClean="0">
                <a:solidFill>
                  <a:srgbClr val="3366FF"/>
                </a:solidFill>
              </a:rPr>
              <a:t>ランダム（ホワイトノイズ）</a:t>
            </a:r>
            <a:endParaRPr kumimoji="1" lang="ja-JP" altLang="en-US" sz="2400" dirty="0">
              <a:solidFill>
                <a:srgbClr val="3366FF"/>
              </a:solidFill>
            </a:endParaRPr>
          </a:p>
        </p:txBody>
      </p:sp>
      <p:sp>
        <p:nvSpPr>
          <p:cNvPr id="10" name="テキスト ボックス 9"/>
          <p:cNvSpPr txBox="1"/>
          <p:nvPr/>
        </p:nvSpPr>
        <p:spPr>
          <a:xfrm>
            <a:off x="778933" y="4893734"/>
            <a:ext cx="1107996" cy="646331"/>
          </a:xfrm>
          <a:prstGeom prst="rect">
            <a:avLst/>
          </a:prstGeom>
          <a:noFill/>
        </p:spPr>
        <p:txBody>
          <a:bodyPr wrap="none" rtlCol="0">
            <a:spAutoFit/>
          </a:bodyPr>
          <a:lstStyle/>
          <a:p>
            <a:r>
              <a:rPr kumimoji="1" lang="ja-JP" altLang="en-US" sz="3600" dirty="0" smtClean="0">
                <a:solidFill>
                  <a:srgbClr val="FF0000"/>
                </a:solidFill>
              </a:rPr>
              <a:t>正常</a:t>
            </a:r>
            <a:endParaRPr kumimoji="1" lang="ja-JP" altLang="en-US" sz="3600" dirty="0">
              <a:solidFill>
                <a:srgbClr val="FF0000"/>
              </a:solidFill>
            </a:endParaRPr>
          </a:p>
        </p:txBody>
      </p:sp>
      <p:sp>
        <p:nvSpPr>
          <p:cNvPr id="12" name="タイトル 1"/>
          <p:cNvSpPr>
            <a:spLocks noGrp="1"/>
          </p:cNvSpPr>
          <p:nvPr>
            <p:ph type="title"/>
          </p:nvPr>
        </p:nvSpPr>
        <p:spPr/>
        <p:txBody>
          <a:bodyPr/>
          <a:lstStyle/>
          <a:p>
            <a:r>
              <a:rPr lang="ja-JP" altLang="en-US" dirty="0" smtClean="0">
                <a:solidFill>
                  <a:srgbClr val="FF0000"/>
                </a:solidFill>
              </a:rPr>
              <a:t>不確実</a:t>
            </a:r>
            <a:r>
              <a:rPr lang="ja-JP" altLang="en-US" dirty="0" smtClean="0"/>
              <a:t>なのはどっち？</a:t>
            </a:r>
            <a:endParaRPr kumimoji="1" lang="ja-JP" altLang="en-US" dirty="0"/>
          </a:p>
        </p:txBody>
      </p:sp>
      <p:sp>
        <p:nvSpPr>
          <p:cNvPr id="13" name="フレーム 12"/>
          <p:cNvSpPr/>
          <p:nvPr/>
        </p:nvSpPr>
        <p:spPr>
          <a:xfrm>
            <a:off x="67736" y="3825332"/>
            <a:ext cx="8974666" cy="2695601"/>
          </a:xfrm>
          <a:prstGeom prst="frame">
            <a:avLst>
              <a:gd name="adj1" fmla="val 310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279505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fontScale="92500" lnSpcReduction="20000"/>
          </a:bodyPr>
          <a:lstStyle/>
          <a:p>
            <a:r>
              <a:rPr lang="ja-JP" altLang="en-US" dirty="0"/>
              <a:t>必ずしも </a:t>
            </a:r>
            <a:r>
              <a:rPr lang="en-US" altLang="ja-JP" dirty="0" err="1"/>
              <a:t>Takens</a:t>
            </a:r>
            <a:r>
              <a:rPr lang="en-US" altLang="ja-JP" dirty="0"/>
              <a:t> </a:t>
            </a:r>
            <a:r>
              <a:rPr lang="ja-JP" altLang="en-US" dirty="0"/>
              <a:t>の埋め込み</a:t>
            </a:r>
            <a:r>
              <a:rPr lang="ja-JP" altLang="en-US" dirty="0" smtClean="0"/>
              <a:t>定理</a:t>
            </a:r>
            <a:r>
              <a:rPr lang="ja-JP" altLang="en-US" dirty="0"/>
              <a:t>の条件を満たしていなくても，元の力学系の位相的構 造が保存されていることが視覚的に理解できる</a:t>
            </a:r>
            <a:r>
              <a:rPr lang="en-US" altLang="ja-JP" dirty="0"/>
              <a:t>.</a:t>
            </a:r>
            <a:r>
              <a:rPr lang="ja-JP" altLang="en-US" dirty="0"/>
              <a:t>これは， </a:t>
            </a:r>
            <a:r>
              <a:rPr lang="en-US" altLang="ja-JP" dirty="0" err="1"/>
              <a:t>Takens</a:t>
            </a:r>
            <a:r>
              <a:rPr lang="en-US" altLang="ja-JP" dirty="0"/>
              <a:t> </a:t>
            </a:r>
            <a:r>
              <a:rPr lang="ja-JP" altLang="en-US" dirty="0"/>
              <a:t>の埋め込み定理や他のいくつかの埋め込み定理は， あくまで十分条件であるからで</a:t>
            </a:r>
            <a:r>
              <a:rPr lang="ja-JP" altLang="en-US" dirty="0" smtClean="0"/>
              <a:t>ある</a:t>
            </a:r>
            <a:endParaRPr lang="en-US" altLang="ja-JP" dirty="0" smtClean="0"/>
          </a:p>
          <a:p>
            <a:r>
              <a:rPr lang="en-US" altLang="ja-JP" dirty="0"/>
              <a:t>4 </a:t>
            </a:r>
            <a:r>
              <a:rPr lang="ja-JP" altLang="en-US" dirty="0"/>
              <a:t>次元のデータ に対して，</a:t>
            </a:r>
            <a:r>
              <a:rPr lang="en-US" altLang="ja-JP" dirty="0"/>
              <a:t>3 </a:t>
            </a:r>
            <a:r>
              <a:rPr lang="ja-JP" altLang="en-US" dirty="0"/>
              <a:t>次元までは通常の </a:t>
            </a:r>
            <a:r>
              <a:rPr lang="en-US" altLang="ja-JP" dirty="0"/>
              <a:t>3 </a:t>
            </a:r>
            <a:r>
              <a:rPr lang="ja-JP" altLang="en-US" dirty="0"/>
              <a:t>次元座標系で表示して， </a:t>
            </a:r>
            <a:r>
              <a:rPr lang="en-US" altLang="ja-JP" dirty="0"/>
              <a:t>4 </a:t>
            </a:r>
            <a:r>
              <a:rPr lang="ja-JP" altLang="en-US" dirty="0"/>
              <a:t>次元目をグラデーションカラーで表すといった表示が できる</a:t>
            </a:r>
            <a:r>
              <a:rPr lang="en-US" altLang="ja-JP" dirty="0" smtClean="0"/>
              <a:t>.</a:t>
            </a:r>
          </a:p>
          <a:p>
            <a:r>
              <a:rPr lang="en-US" altLang="ja-JP" dirty="0"/>
              <a:t>『</a:t>
            </a:r>
            <a:r>
              <a:rPr lang="ja-JP" altLang="en-US" dirty="0" smtClean="0"/>
              <a:t>高次元化</a:t>
            </a:r>
            <a:r>
              <a:rPr lang="ja-JP" altLang="en-US" dirty="0"/>
              <a:t>へのアプローチ</a:t>
            </a:r>
            <a:r>
              <a:rPr lang="en-US" altLang="ja-JP" dirty="0"/>
              <a:t>』 </a:t>
            </a:r>
            <a:r>
              <a:rPr lang="ja-JP" altLang="en-US" dirty="0" smtClean="0"/>
              <a:t>アトラクタ表示</a:t>
            </a:r>
            <a:endParaRPr lang="en-US" altLang="ja-JP" dirty="0" smtClean="0"/>
          </a:p>
          <a:p>
            <a:r>
              <a:rPr lang="en-US" altLang="ja-JP" dirty="0" smtClean="0"/>
              <a:t>『</a:t>
            </a:r>
            <a:r>
              <a:rPr lang="ja-JP" altLang="en-US" dirty="0" smtClean="0"/>
              <a:t>低次元化</a:t>
            </a:r>
            <a:r>
              <a:rPr lang="ja-JP" altLang="en-US" dirty="0"/>
              <a:t>へのアプローチ</a:t>
            </a:r>
            <a:r>
              <a:rPr lang="en-US" altLang="ja-JP" dirty="0"/>
              <a:t>』 </a:t>
            </a:r>
            <a:r>
              <a:rPr lang="ja-JP" altLang="en-US" dirty="0" smtClean="0"/>
              <a:t>リカレンスフ</a:t>
            </a:r>
            <a:r>
              <a:rPr lang="ja-JP" altLang="en-US" dirty="0"/>
              <a:t>゚ロット </a:t>
            </a:r>
          </a:p>
          <a:p>
            <a:endParaRPr kumimoji="1" lang="ja-JP" altLang="en-US" dirty="0"/>
          </a:p>
        </p:txBody>
      </p:sp>
    </p:spTree>
    <p:extLst>
      <p:ext uri="{BB962C8B-B14F-4D97-AF65-F5344CB8AC3E}">
        <p14:creationId xmlns:p14="http://schemas.microsoft.com/office/powerpoint/2010/main" val="41501793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リカレンスプ</a:t>
            </a:r>
            <a:r>
              <a:rPr lang="ja-JP" altLang="en-US" dirty="0" smtClean="0"/>
              <a:t>ロットの２つの拡張</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en-US" dirty="0"/>
              <a:t>ジョイントリカレンスプ</a:t>
            </a:r>
            <a:r>
              <a:rPr lang="ja-JP" altLang="en-US" dirty="0" smtClean="0"/>
              <a:t>ロット</a:t>
            </a:r>
            <a:endParaRPr lang="en-US" altLang="ja-JP" dirty="0" smtClean="0"/>
          </a:p>
          <a:p>
            <a:pPr marL="0" indent="0">
              <a:buNone/>
            </a:pPr>
            <a:r>
              <a:rPr lang="ja-JP" altLang="en-US" dirty="0"/>
              <a:t> </a:t>
            </a:r>
            <a:r>
              <a:rPr lang="en-US" altLang="ja-JP" dirty="0"/>
              <a:t>2 </a:t>
            </a:r>
            <a:r>
              <a:rPr lang="ja-JP" altLang="en-US" dirty="0"/>
              <a:t>つのリカレンスプロットの直積として定義される。 つま り、 </a:t>
            </a:r>
            <a:r>
              <a:rPr lang="en-US" altLang="ja-JP" dirty="0"/>
              <a:t>2 </a:t>
            </a:r>
            <a:r>
              <a:rPr lang="ja-JP" altLang="en-US" dirty="0"/>
              <a:t>つのリカレンスプロット両方で点が打たれている場合にのみ、 ジョイントリカレンス プロットで点を残す。</a:t>
            </a:r>
            <a:r>
              <a:rPr lang="en-US" altLang="ja-JP" dirty="0" smtClean="0"/>
              <a:t>2 </a:t>
            </a:r>
            <a:r>
              <a:rPr lang="en-US" altLang="en-US" dirty="0" smtClean="0"/>
              <a:t>つ</a:t>
            </a:r>
            <a:r>
              <a:rPr lang="ja-JP" altLang="en-US" dirty="0" smtClean="0"/>
              <a:t>の</a:t>
            </a:r>
            <a:r>
              <a:rPr lang="ja-JP" altLang="en-US" dirty="0"/>
              <a:t>時系列で 同じ時刻に再帰が起こる傾向にある時、 </a:t>
            </a:r>
            <a:r>
              <a:rPr lang="ja-JP" altLang="en-US" dirty="0" smtClean="0"/>
              <a:t>ジョイントリカレンスフ</a:t>
            </a:r>
            <a:r>
              <a:rPr lang="ja-JP" altLang="en-US" dirty="0"/>
              <a:t>゚ロットに残る点の割合が 多くなる</a:t>
            </a:r>
            <a:r>
              <a:rPr lang="ja-JP" altLang="en-US" dirty="0" smtClean="0"/>
              <a:t>。</a:t>
            </a:r>
            <a:endParaRPr lang="en-US" altLang="ja-JP" dirty="0" smtClean="0"/>
          </a:p>
          <a:p>
            <a:pPr marL="0" indent="0">
              <a:buNone/>
            </a:pPr>
            <a:endParaRPr lang="en-US" altLang="ja-JP" dirty="0" smtClean="0"/>
          </a:p>
          <a:p>
            <a:r>
              <a:rPr lang="ja-JP" altLang="en-US" dirty="0"/>
              <a:t>クロスリカレンスプ</a:t>
            </a:r>
            <a:r>
              <a:rPr lang="ja-JP" altLang="en-US" dirty="0" smtClean="0"/>
              <a:t>ロット</a:t>
            </a:r>
            <a:endParaRPr lang="en-US" altLang="ja-JP" dirty="0" smtClean="0"/>
          </a:p>
          <a:p>
            <a:pPr marL="0" indent="0">
              <a:buNone/>
            </a:pPr>
            <a:r>
              <a:rPr lang="ja-JP" altLang="en-US" dirty="0" smtClean="0"/>
              <a:t>縦軸</a:t>
            </a:r>
            <a:r>
              <a:rPr lang="ja-JP" altLang="en-US" dirty="0"/>
              <a:t>横軸に異なる時系列データを取る。 </a:t>
            </a:r>
            <a:r>
              <a:rPr lang="en-US" altLang="ja-JP" dirty="0"/>
              <a:t>2 </a:t>
            </a:r>
            <a:r>
              <a:rPr lang="ja-JP" altLang="en-US" dirty="0"/>
              <a:t>つの時系列が同様の変化を示した時に、 斜めの線が現れる。 </a:t>
            </a:r>
            <a:endParaRPr kumimoji="1" lang="ja-JP" altLang="en-US" dirty="0"/>
          </a:p>
        </p:txBody>
      </p:sp>
      <p:pic>
        <p:nvPicPr>
          <p:cNvPr id="4" name="図 3"/>
          <p:cNvPicPr>
            <a:picLocks noChangeAspect="1"/>
          </p:cNvPicPr>
          <p:nvPr/>
        </p:nvPicPr>
        <p:blipFill>
          <a:blip r:embed="rId2"/>
          <a:stretch>
            <a:fillRect/>
          </a:stretch>
        </p:blipFill>
        <p:spPr>
          <a:xfrm>
            <a:off x="2857500" y="5808135"/>
            <a:ext cx="4851400" cy="965200"/>
          </a:xfrm>
          <a:prstGeom prst="rect">
            <a:avLst/>
          </a:prstGeom>
        </p:spPr>
      </p:pic>
    </p:spTree>
    <p:extLst>
      <p:ext uri="{BB962C8B-B14F-4D97-AF65-F5344CB8AC3E}">
        <p14:creationId xmlns:p14="http://schemas.microsoft.com/office/powerpoint/2010/main" val="3436432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点過程データのためのリカレンスプロット </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lang="ja-JP" altLang="en-US" dirty="0"/>
              <a:t>点</a:t>
            </a:r>
            <a:r>
              <a:rPr lang="ja-JP" altLang="en-US" dirty="0" smtClean="0"/>
              <a:t>過程＝不規則</a:t>
            </a:r>
            <a:r>
              <a:rPr lang="ja-JP" altLang="en-US" dirty="0"/>
              <a:t>な間隔で観測が得られるような</a:t>
            </a:r>
            <a:r>
              <a:rPr lang="ja-JP" altLang="en-US" dirty="0" smtClean="0"/>
              <a:t>現象（神経</a:t>
            </a:r>
            <a:r>
              <a:rPr lang="ja-JP" altLang="en-US" dirty="0"/>
              <a:t>の発火、 地震、 為替</a:t>
            </a:r>
            <a:r>
              <a:rPr lang="ja-JP" altLang="en-US" dirty="0" smtClean="0"/>
              <a:t>取引等）</a:t>
            </a:r>
            <a:endParaRPr lang="en-US" altLang="ja-JP" dirty="0"/>
          </a:p>
          <a:p>
            <a:endParaRPr lang="en-US" altLang="ja-JP" dirty="0" smtClean="0"/>
          </a:p>
          <a:p>
            <a:r>
              <a:rPr lang="ja-JP" altLang="en-US" dirty="0" smtClean="0"/>
              <a:t>時系列</a:t>
            </a:r>
            <a:r>
              <a:rPr lang="ja-JP" altLang="en-US" dirty="0"/>
              <a:t>データ解析は今まで主に観測が一定時間間隔おきに得られる現象のみを中心に開発</a:t>
            </a:r>
            <a:r>
              <a:rPr lang="ja-JP" altLang="en-US" dirty="0" smtClean="0"/>
              <a:t>されて</a:t>
            </a:r>
            <a:r>
              <a:rPr lang="ja-JP" altLang="en-US" dirty="0"/>
              <a:t>きたため、 点過程データを解析する良い手法があまりない</a:t>
            </a:r>
            <a:r>
              <a:rPr lang="ja-JP" altLang="en-US" dirty="0" smtClean="0"/>
              <a:t>。</a:t>
            </a:r>
            <a:endParaRPr lang="en-US" altLang="ja-JP" dirty="0" smtClean="0"/>
          </a:p>
          <a:p>
            <a:pPr marL="0" indent="0">
              <a:buNone/>
            </a:pPr>
            <a:endParaRPr lang="en-US" altLang="ja-JP" dirty="0" smtClean="0"/>
          </a:p>
          <a:p>
            <a:pPr marL="0" indent="0">
              <a:buNone/>
            </a:pPr>
            <a:r>
              <a:rPr kumimoji="1" lang="ja-JP" altLang="en-US" dirty="0" smtClean="0"/>
              <a:t>しかし距離を定義できる！</a:t>
            </a:r>
            <a:endParaRPr kumimoji="1" lang="en-US" altLang="ja-JP" dirty="0" smtClean="0"/>
          </a:p>
          <a:p>
            <a:pPr marL="0" indent="0">
              <a:buNone/>
            </a:pPr>
            <a:r>
              <a:rPr lang="en-US" altLang="ja-JP" dirty="0" smtClean="0"/>
              <a:t>➡️</a:t>
            </a:r>
            <a:r>
              <a:rPr lang="ja-JP" altLang="en-US" dirty="0" smtClean="0"/>
              <a:t>リカレンスプロット</a:t>
            </a:r>
            <a:endParaRPr kumimoji="1" lang="ja-JP" altLang="en-US" dirty="0"/>
          </a:p>
        </p:txBody>
      </p:sp>
    </p:spTree>
    <p:extLst>
      <p:ext uri="{BB962C8B-B14F-4D97-AF65-F5344CB8AC3E}">
        <p14:creationId xmlns:p14="http://schemas.microsoft.com/office/powerpoint/2010/main" val="16013235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r>
              <a:rPr lang="ja-JP" altLang="en-US" dirty="0"/>
              <a:t>点過程間の距離の基本は、 </a:t>
            </a:r>
            <a:r>
              <a:rPr lang="en-US" altLang="ja-JP" dirty="0"/>
              <a:t>2 </a:t>
            </a:r>
            <a:r>
              <a:rPr lang="ja-JP" altLang="en-US" dirty="0"/>
              <a:t>つの点過程の窓を比較し、 一方の窓の中にあるイベントに編集 を加えて行って、 もう一方の点過程の窓を作っていく時の編集のコストの最小値を距離と </a:t>
            </a:r>
            <a:r>
              <a:rPr lang="ja-JP" altLang="en-US" dirty="0" smtClean="0"/>
              <a:t>して</a:t>
            </a:r>
            <a:r>
              <a:rPr lang="ja-JP" altLang="en-US" dirty="0"/>
              <a:t>定義するものである </a:t>
            </a:r>
          </a:p>
          <a:p>
            <a:endParaRPr kumimoji="1" lang="ja-JP" altLang="en-US" dirty="0"/>
          </a:p>
        </p:txBody>
      </p:sp>
    </p:spTree>
    <p:extLst>
      <p:ext uri="{BB962C8B-B14F-4D97-AF65-F5344CB8AC3E}">
        <p14:creationId xmlns:p14="http://schemas.microsoft.com/office/powerpoint/2010/main" val="39011792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7764598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457200" y="804333"/>
            <a:ext cx="8229600" cy="4525963"/>
          </a:xfrm>
        </p:spPr>
        <p:txBody>
          <a:bodyPr>
            <a:noAutofit/>
          </a:bodyPr>
          <a:lstStyle/>
          <a:p>
            <a:r>
              <a:rPr lang="ja-JP" altLang="en-US" sz="1600" dirty="0" smtClean="0"/>
              <a:t>現実</a:t>
            </a:r>
            <a:r>
              <a:rPr lang="ja-JP" altLang="en-US" sz="1600" dirty="0" smtClean="0"/>
              <a:t>に細胞膜にはサイズがあり、膜</a:t>
            </a:r>
            <a:r>
              <a:rPr lang="ja-JP" altLang="en-US" sz="1600" dirty="0" smtClean="0"/>
              <a:t>局在</a:t>
            </a:r>
            <a:r>
              <a:rPr lang="ja-JP" altLang="en-US" sz="1600" dirty="0"/>
              <a:t>できる</a:t>
            </a:r>
            <a:r>
              <a:rPr lang="ja-JP" altLang="en-US" sz="1600" dirty="0" smtClean="0"/>
              <a:t>レセプター</a:t>
            </a:r>
            <a:r>
              <a:rPr lang="ja-JP" altLang="en-US" sz="1600" dirty="0" smtClean="0"/>
              <a:t>と反応</a:t>
            </a:r>
            <a:r>
              <a:rPr lang="ja-JP" altLang="en-US" sz="1600" dirty="0" smtClean="0"/>
              <a:t>できる</a:t>
            </a:r>
            <a:r>
              <a:rPr lang="en-US" altLang="ja-JP" sz="1600" dirty="0" smtClean="0"/>
              <a:t>EGF</a:t>
            </a:r>
            <a:r>
              <a:rPr lang="ja-JP" altLang="en-US" sz="1600" dirty="0" smtClean="0"/>
              <a:t>の個数には</a:t>
            </a:r>
            <a:r>
              <a:rPr lang="ja-JP" altLang="en-US" sz="1600" dirty="0"/>
              <a:t>制約があるため、 そのよう</a:t>
            </a:r>
            <a:r>
              <a:rPr lang="ja-JP" altLang="en-US" sz="1600" dirty="0" smtClean="0"/>
              <a:t>な</a:t>
            </a:r>
            <a:r>
              <a:rPr lang="ja-JP" altLang="en-US" sz="1600" dirty="0"/>
              <a:t>空間</a:t>
            </a:r>
            <a:r>
              <a:rPr lang="ja-JP" altLang="en-US" sz="1600" dirty="0" smtClean="0"/>
              <a:t>構造</a:t>
            </a:r>
            <a:r>
              <a:rPr lang="ja-JP" altLang="en-US" sz="1600" dirty="0" smtClean="0"/>
              <a:t>の性質</a:t>
            </a:r>
            <a:r>
              <a:rPr lang="ja-JP" altLang="en-US" sz="1600" dirty="0" smtClean="0"/>
              <a:t>を</a:t>
            </a:r>
            <a:r>
              <a:rPr lang="ja-JP" altLang="en-US" sz="1600" dirty="0"/>
              <a:t>取り込んだモデルが必要と</a:t>
            </a:r>
            <a:r>
              <a:rPr lang="ja-JP" altLang="en-US" sz="1600" dirty="0" smtClean="0"/>
              <a:t>な</a:t>
            </a:r>
            <a:r>
              <a:rPr lang="ja-JP" altLang="en-US" sz="1600" dirty="0" smtClean="0"/>
              <a:t>る</a:t>
            </a:r>
            <a:r>
              <a:rPr lang="ja-JP" altLang="en-US" sz="1600" dirty="0" smtClean="0"/>
              <a:t>。 </a:t>
            </a:r>
            <a:endParaRPr lang="en-US" altLang="ja-JP" sz="1600" dirty="0" smtClean="0"/>
          </a:p>
          <a:p>
            <a:r>
              <a:rPr lang="ja-JP" altLang="en-US" sz="1600" dirty="0" smtClean="0"/>
              <a:t>神経科学の分野で</a:t>
            </a:r>
            <a:r>
              <a:rPr lang="ja-JP" altLang="en-US" sz="1600" dirty="0" smtClean="0"/>
              <a:t>空間</a:t>
            </a:r>
            <a:r>
              <a:rPr lang="ja-JP" altLang="en-US" sz="1600" dirty="0"/>
              <a:t>構造を取り入れたモデルとして簡単なものに</a:t>
            </a:r>
            <a:r>
              <a:rPr lang="ja-JP" altLang="en-US" sz="1600" dirty="0" smtClean="0"/>
              <a:t>、</a:t>
            </a:r>
            <a:r>
              <a:rPr lang="en-US" altLang="ja-JP" sz="1600" dirty="0" smtClean="0"/>
              <a:t>1998 </a:t>
            </a:r>
            <a:r>
              <a:rPr lang="ja-JP" altLang="en-US" sz="1600" dirty="0"/>
              <a:t>年に</a:t>
            </a:r>
            <a:r>
              <a:rPr lang="ja-JP" altLang="en-US" sz="1600" dirty="0" smtClean="0"/>
              <a:t>提案</a:t>
            </a:r>
            <a:r>
              <a:rPr lang="ja-JP" altLang="en-US" sz="1600" dirty="0" smtClean="0"/>
              <a:t>され</a:t>
            </a:r>
            <a:r>
              <a:rPr lang="ja-JP" altLang="en-US" sz="1600" dirty="0" smtClean="0"/>
              <a:t>た</a:t>
            </a:r>
            <a:r>
              <a:rPr lang="ja-JP" altLang="en-US" sz="1600" dirty="0"/>
              <a:t>結合つなぎ換え</a:t>
            </a:r>
            <a:r>
              <a:rPr lang="ja-JP" altLang="en-US" sz="1600" dirty="0" smtClean="0"/>
              <a:t>の</a:t>
            </a:r>
            <a:r>
              <a:rPr lang="ja-JP" altLang="en-US" sz="1600" dirty="0"/>
              <a:t>ワッツ</a:t>
            </a:r>
            <a:r>
              <a:rPr lang="en-US" altLang="ja-JP" sz="1600" dirty="0"/>
              <a:t>-</a:t>
            </a:r>
            <a:r>
              <a:rPr lang="ja-JP" altLang="en-US" sz="1600" dirty="0"/>
              <a:t>ストロガッツ </a:t>
            </a:r>
            <a:r>
              <a:rPr lang="en-US" altLang="ja-JP" sz="1600" dirty="0"/>
              <a:t>(Watts-</a:t>
            </a:r>
            <a:r>
              <a:rPr lang="en-US" altLang="ja-JP" sz="1600" dirty="0" err="1"/>
              <a:t>Strogaz</a:t>
            </a:r>
            <a:r>
              <a:rPr lang="en-US" altLang="ja-JP" sz="1600" dirty="0"/>
              <a:t>) </a:t>
            </a:r>
            <a:r>
              <a:rPr lang="ja-JP" altLang="en-US" sz="1600" dirty="0"/>
              <a:t>モデル</a:t>
            </a:r>
            <a:r>
              <a:rPr lang="ja-JP" altLang="en-US" sz="1600" dirty="0" smtClean="0"/>
              <a:t>があ</a:t>
            </a:r>
            <a:r>
              <a:rPr lang="ja-JP" altLang="en-US" sz="1600" dirty="0" smtClean="0"/>
              <a:t>る</a:t>
            </a:r>
            <a:r>
              <a:rPr lang="ja-JP" altLang="en-US" sz="1600" dirty="0" smtClean="0"/>
              <a:t>。</a:t>
            </a:r>
            <a:endParaRPr lang="en-US" altLang="ja-JP" sz="1600" dirty="0" smtClean="0"/>
          </a:p>
          <a:p>
            <a:r>
              <a:rPr lang="ja-JP" altLang="en-US" sz="1600" dirty="0" smtClean="0"/>
              <a:t>この</a:t>
            </a:r>
            <a:r>
              <a:rPr lang="ja-JP" altLang="en-US" sz="1600" dirty="0"/>
              <a:t>ワッツ</a:t>
            </a:r>
            <a:r>
              <a:rPr lang="en-US" altLang="ja-JP" sz="1600" dirty="0"/>
              <a:t>-</a:t>
            </a:r>
            <a:r>
              <a:rPr lang="ja-JP" altLang="en-US" sz="1600" dirty="0"/>
              <a:t>ストロガッツ </a:t>
            </a:r>
            <a:r>
              <a:rPr lang="en-US" altLang="ja-JP" sz="1600" dirty="0"/>
              <a:t>(Watts-</a:t>
            </a:r>
            <a:r>
              <a:rPr lang="en-US" altLang="ja-JP" sz="1600" dirty="0" err="1"/>
              <a:t>Strogaz</a:t>
            </a:r>
            <a:r>
              <a:rPr lang="en-US" altLang="ja-JP" sz="1600" dirty="0"/>
              <a:t>) </a:t>
            </a:r>
            <a:r>
              <a:rPr lang="ja-JP" altLang="en-US" sz="1600" dirty="0"/>
              <a:t>モデルは、ある素子の結合が近隣のものとのみであるという局所結合モデルから出発し、そして、ある確率 </a:t>
            </a:r>
            <a:r>
              <a:rPr lang="en-US" altLang="ja-JP" sz="1600" dirty="0"/>
              <a:t>p </a:t>
            </a:r>
            <a:r>
              <a:rPr lang="ja-JP" altLang="en-US" sz="1600" dirty="0"/>
              <a:t>で結合を遠くのものにつなぎ換えて</a:t>
            </a:r>
            <a:r>
              <a:rPr lang="ja-JP" altLang="en-US" sz="1600" dirty="0" smtClean="0"/>
              <a:t>い</a:t>
            </a:r>
            <a:r>
              <a:rPr lang="ja-JP" altLang="en-US" sz="1600" dirty="0" smtClean="0"/>
              <a:t>く</a:t>
            </a:r>
            <a:r>
              <a:rPr lang="ja-JP" altLang="en-US" sz="1600" dirty="0" smtClean="0"/>
              <a:t>。</a:t>
            </a:r>
            <a:r>
              <a:rPr lang="ja-JP" altLang="en-US" sz="1600" dirty="0"/>
              <a:t>そうすると、</a:t>
            </a:r>
            <a:r>
              <a:rPr lang="en-US" altLang="ja-JP" sz="1600" dirty="0"/>
              <a:t>p </a:t>
            </a:r>
            <a:r>
              <a:rPr lang="ja-JP" altLang="en-US" sz="1600" dirty="0"/>
              <a:t>が </a:t>
            </a:r>
            <a:r>
              <a:rPr lang="en-US" altLang="ja-JP" sz="1600" dirty="0"/>
              <a:t>0 </a:t>
            </a:r>
            <a:r>
              <a:rPr lang="ja-JP" altLang="en-US" sz="1600" dirty="0"/>
              <a:t>で局所結合、</a:t>
            </a:r>
            <a:r>
              <a:rPr lang="en-US" altLang="ja-JP" sz="1600" dirty="0"/>
              <a:t>p </a:t>
            </a:r>
            <a:r>
              <a:rPr lang="ja-JP" altLang="en-US" sz="1600" dirty="0"/>
              <a:t>が </a:t>
            </a:r>
            <a:r>
              <a:rPr lang="en-US" altLang="ja-JP" sz="1600" dirty="0"/>
              <a:t>1 </a:t>
            </a:r>
            <a:r>
              <a:rPr lang="ja-JP" altLang="en-US" sz="1600" dirty="0"/>
              <a:t>でランダム結合 </a:t>
            </a:r>
            <a:r>
              <a:rPr lang="en-US" altLang="ja-JP" sz="1600" dirty="0"/>
              <a:t>(</a:t>
            </a:r>
            <a:r>
              <a:rPr lang="ja-JP" altLang="en-US" sz="1600" dirty="0"/>
              <a:t>素子数が多ければ大域結合と等価</a:t>
            </a:r>
            <a:r>
              <a:rPr lang="en-US" altLang="ja-JP" sz="1600" dirty="0"/>
              <a:t>) </a:t>
            </a:r>
            <a:r>
              <a:rPr lang="ja-JP" altLang="en-US" sz="1600" dirty="0"/>
              <a:t>となり、様々な結合をもったネットワークが一つのパラメータ </a:t>
            </a:r>
            <a:r>
              <a:rPr lang="en-US" altLang="ja-JP" sz="1600" dirty="0"/>
              <a:t>p </a:t>
            </a:r>
            <a:r>
              <a:rPr lang="ja-JP" altLang="en-US" sz="1600" dirty="0"/>
              <a:t>の調整により現れるように</a:t>
            </a:r>
            <a:r>
              <a:rPr lang="ja-JP" altLang="en-US" sz="1600" dirty="0" smtClean="0"/>
              <a:t>な</a:t>
            </a:r>
            <a:r>
              <a:rPr lang="ja-JP" altLang="en-US" sz="1600" dirty="0" smtClean="0"/>
              <a:t>る</a:t>
            </a:r>
            <a:r>
              <a:rPr lang="ja-JP" altLang="en-US" sz="1600" dirty="0" smtClean="0"/>
              <a:t>。 </a:t>
            </a:r>
            <a:r>
              <a:rPr lang="en-US" altLang="ja-JP" sz="1600" dirty="0" smtClean="0"/>
              <a:t>p </a:t>
            </a:r>
            <a:r>
              <a:rPr lang="ja-JP" altLang="en-US" sz="1600" dirty="0"/>
              <a:t>が小さいとき、典型的には </a:t>
            </a:r>
            <a:r>
              <a:rPr lang="en-US" altLang="ja-JP" sz="1600" dirty="0"/>
              <a:t>0.01 </a:t>
            </a:r>
            <a:r>
              <a:rPr lang="ja-JP" altLang="en-US" sz="1600" dirty="0"/>
              <a:t>～ </a:t>
            </a:r>
            <a:r>
              <a:rPr lang="en-US" altLang="ja-JP" sz="1600" dirty="0"/>
              <a:t>0.1 </a:t>
            </a:r>
            <a:r>
              <a:rPr lang="ja-JP" altLang="en-US" sz="1600" dirty="0"/>
              <a:t>程度のときに、モデルに「スモールワールド」という性質が現れる</a:t>
            </a:r>
            <a:r>
              <a:rPr lang="ja-JP" altLang="en-US" sz="1600" dirty="0" smtClean="0"/>
              <a:t>こと</a:t>
            </a:r>
            <a:r>
              <a:rPr lang="ja-JP" altLang="en-US" sz="1600" dirty="0" smtClean="0"/>
              <a:t>、</a:t>
            </a:r>
            <a:r>
              <a:rPr lang="ja-JP" altLang="en-US" sz="1600" dirty="0" smtClean="0"/>
              <a:t>すなわち</a:t>
            </a:r>
            <a:r>
              <a:rPr lang="ja-JP" altLang="en-US" sz="1600" dirty="0"/>
              <a:t>、つなぎ換えの割合が小さいにもかかわらず「つながった素子が固まって存在する </a:t>
            </a:r>
            <a:r>
              <a:rPr lang="en-US" altLang="ja-JP" sz="1600" dirty="0"/>
              <a:t>(</a:t>
            </a:r>
            <a:r>
              <a:rPr lang="ja-JP" altLang="en-US" sz="1600" dirty="0"/>
              <a:t>局所性</a:t>
            </a:r>
            <a:r>
              <a:rPr lang="en-US" altLang="ja-JP" sz="1600" dirty="0"/>
              <a:t>)</a:t>
            </a:r>
            <a:r>
              <a:rPr lang="ja-JP" altLang="en-US" sz="1600" dirty="0"/>
              <a:t>」、「遠くの素子へ短いステップで到達できる </a:t>
            </a:r>
            <a:r>
              <a:rPr lang="en-US" altLang="ja-JP" sz="1600" dirty="0"/>
              <a:t>(</a:t>
            </a:r>
            <a:r>
              <a:rPr lang="ja-JP" altLang="en-US" sz="1600" dirty="0"/>
              <a:t>長距離性</a:t>
            </a:r>
            <a:r>
              <a:rPr lang="en-US" altLang="ja-JP" sz="1600" dirty="0"/>
              <a:t>)</a:t>
            </a:r>
            <a:r>
              <a:rPr lang="ja-JP" altLang="en-US" sz="1600" dirty="0"/>
              <a:t>」の</a:t>
            </a:r>
            <a:r>
              <a:rPr lang="en-US" altLang="ja-JP" sz="1600" dirty="0"/>
              <a:t>2</a:t>
            </a:r>
            <a:r>
              <a:rPr lang="ja-JP" altLang="en-US" sz="1600" dirty="0"/>
              <a:t>つの性質をあわせ</a:t>
            </a:r>
            <a:r>
              <a:rPr lang="ja-JP" altLang="en-US" sz="1600" dirty="0" smtClean="0"/>
              <a:t>持つ。</a:t>
            </a:r>
            <a:endParaRPr lang="en-US" altLang="ja-JP" sz="1600" dirty="0" smtClean="0"/>
          </a:p>
          <a:p>
            <a:r>
              <a:rPr lang="ja-JP" altLang="en-US" sz="1600" dirty="0" smtClean="0"/>
              <a:t>この</a:t>
            </a:r>
            <a:r>
              <a:rPr lang="ja-JP" altLang="en-US" sz="1600" dirty="0"/>
              <a:t>ようなスモールワールド性は、我々の友人関係のネットワークやインターネット、遺伝子ネットワークなどでも見られることが</a:t>
            </a:r>
            <a:r>
              <a:rPr lang="ja-JP" altLang="en-US" sz="1600" dirty="0" smtClean="0"/>
              <a:t>知られて</a:t>
            </a:r>
            <a:r>
              <a:rPr lang="ja-JP" altLang="en-US" sz="1600" dirty="0" smtClean="0"/>
              <a:t>いるが、</a:t>
            </a:r>
            <a:r>
              <a:rPr lang="ja-JP" altLang="en-US" sz="1600" dirty="0" smtClean="0">
                <a:solidFill>
                  <a:srgbClr val="3366FF"/>
                </a:solidFill>
              </a:rPr>
              <a:t>１細胞の意思決定においても見られるかを</a:t>
            </a:r>
            <a:r>
              <a:rPr lang="ja-JP" altLang="en-US" sz="1600" dirty="0" smtClean="0">
                <a:solidFill>
                  <a:srgbClr val="FF6600"/>
                </a:solidFill>
              </a:rPr>
              <a:t>走化性</a:t>
            </a:r>
            <a:r>
              <a:rPr lang="ja-JP" altLang="en-US" sz="1600" dirty="0" smtClean="0">
                <a:solidFill>
                  <a:srgbClr val="3366FF"/>
                </a:solidFill>
              </a:rPr>
              <a:t>をテーマに考察して見た。</a:t>
            </a:r>
            <a:endParaRPr lang="en-US" altLang="ja-JP" sz="1600" dirty="0" smtClean="0">
              <a:solidFill>
                <a:srgbClr val="3366FF"/>
              </a:solidFill>
            </a:endParaRPr>
          </a:p>
          <a:p>
            <a:r>
              <a:rPr lang="ja-JP" altLang="en-US" sz="1600" dirty="0" smtClean="0"/>
              <a:t>パラメータ</a:t>
            </a:r>
            <a:r>
              <a:rPr lang="en-US" altLang="ja-JP" sz="1600" dirty="0" smtClean="0"/>
              <a:t>p</a:t>
            </a:r>
            <a:r>
              <a:rPr lang="ja-JP" altLang="en-US" sz="1600" dirty="0" smtClean="0"/>
              <a:t>を採用する前提条件として、</a:t>
            </a:r>
            <a:r>
              <a:rPr lang="ja-JP" altLang="en-US" sz="1600" dirty="0" smtClean="0"/>
              <a:t>結合</a:t>
            </a:r>
            <a:r>
              <a:rPr lang="ja-JP" altLang="en-US" sz="1600" dirty="0"/>
              <a:t>を遠くのものにつなぎ換えて</a:t>
            </a:r>
            <a:r>
              <a:rPr lang="ja-JP" altLang="en-US" sz="1600" dirty="0" smtClean="0"/>
              <a:t>いく</a:t>
            </a:r>
            <a:r>
              <a:rPr lang="ja-JP" altLang="en-US" sz="1600" dirty="0" smtClean="0"/>
              <a:t>“コト“が細胞内で起きているとして良い根拠を示す必要がある。それが局所レセプターリガンド反応の非同期性ではないか。</a:t>
            </a:r>
            <a:endParaRPr lang="en-US" altLang="ja-JP" sz="1600" dirty="0" smtClean="0"/>
          </a:p>
          <a:p>
            <a:r>
              <a:rPr lang="ja-JP" altLang="en-US" sz="1600" dirty="0">
                <a:solidFill>
                  <a:srgbClr val="FF0000"/>
                </a:solidFill>
              </a:rPr>
              <a:t>大域結合した非線形振動系は，同期状態や非同期状態を含む様々な集団ダイナミクスを示す．当研究</a:t>
            </a:r>
            <a:r>
              <a:rPr lang="ja-JP" altLang="en-US" sz="1600" dirty="0" smtClean="0">
                <a:solidFill>
                  <a:srgbClr val="FF0000"/>
                </a:solidFill>
              </a:rPr>
              <a:t>で，</a:t>
            </a:r>
            <a:r>
              <a:rPr lang="ja-JP" altLang="en-US" sz="1600" dirty="0">
                <a:solidFill>
                  <a:srgbClr val="FF0000"/>
                </a:solidFill>
              </a:rPr>
              <a:t>周期外力を受けた大域結合位相振動子系が同期状態と非同期状態を交互に繰り返し，これに対応して系の同期率が周期的に変動する現象を</a:t>
            </a:r>
            <a:r>
              <a:rPr lang="ja-JP" altLang="en-US" sz="1600" dirty="0" smtClean="0">
                <a:solidFill>
                  <a:srgbClr val="FF0000"/>
                </a:solidFill>
              </a:rPr>
              <a:t>見出し</a:t>
            </a:r>
            <a:r>
              <a:rPr lang="ja-JP" altLang="en-US" sz="1600" dirty="0" smtClean="0">
                <a:solidFill>
                  <a:srgbClr val="FF0000"/>
                </a:solidFill>
              </a:rPr>
              <a:t>、</a:t>
            </a:r>
            <a:r>
              <a:rPr lang="ja-JP" altLang="en-US" sz="1600" dirty="0" smtClean="0">
                <a:solidFill>
                  <a:srgbClr val="FF0000"/>
                </a:solidFill>
              </a:rPr>
              <a:t>系</a:t>
            </a:r>
            <a:r>
              <a:rPr lang="ja-JP" altLang="en-US" sz="1600" dirty="0">
                <a:solidFill>
                  <a:srgbClr val="FF0000"/>
                </a:solidFill>
              </a:rPr>
              <a:t>を低次元の力学系に縮約する</a:t>
            </a:r>
            <a:r>
              <a:rPr lang="en-US" altLang="ja-JP" sz="1600" dirty="0">
                <a:solidFill>
                  <a:srgbClr val="FF0000"/>
                </a:solidFill>
              </a:rPr>
              <a:t>Watanabe-</a:t>
            </a:r>
            <a:r>
              <a:rPr lang="en-US" altLang="ja-JP" sz="1600" dirty="0" err="1">
                <a:solidFill>
                  <a:srgbClr val="FF0000"/>
                </a:solidFill>
              </a:rPr>
              <a:t>Strogatz</a:t>
            </a:r>
            <a:r>
              <a:rPr lang="ja-JP" altLang="en-US" sz="1600" dirty="0">
                <a:solidFill>
                  <a:srgbClr val="FF0000"/>
                </a:solidFill>
              </a:rPr>
              <a:t>の方法を用いて，この現象が広いパラメータ領域で発生すること，また同期率の変動の振幅が初期条件に大きく依存することなどを明らかに</a:t>
            </a:r>
            <a:r>
              <a:rPr lang="ja-JP" altLang="en-US" sz="1600" dirty="0" smtClean="0">
                <a:solidFill>
                  <a:srgbClr val="FF0000"/>
                </a:solidFill>
              </a:rPr>
              <a:t>した</a:t>
            </a:r>
            <a:r>
              <a:rPr lang="ja-JP" altLang="en-US" sz="1600" dirty="0" smtClean="0">
                <a:solidFill>
                  <a:srgbClr val="FF0000"/>
                </a:solidFill>
              </a:rPr>
              <a:t>い</a:t>
            </a:r>
            <a:endParaRPr kumimoji="1" lang="ja-JP" altLang="en-US" sz="1600" dirty="0">
              <a:solidFill>
                <a:srgbClr val="FF0000"/>
              </a:solidFill>
            </a:endParaRPr>
          </a:p>
        </p:txBody>
      </p:sp>
    </p:spTree>
    <p:extLst>
      <p:ext uri="{BB962C8B-B14F-4D97-AF65-F5344CB8AC3E}">
        <p14:creationId xmlns:p14="http://schemas.microsoft.com/office/powerpoint/2010/main" val="33810711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スモールワールド・</a:t>
            </a:r>
            <a:r>
              <a:rPr lang="ja-JP" altLang="en-US" dirty="0" smtClean="0"/>
              <a:t>ネットワーク</a:t>
            </a:r>
            <a:r>
              <a:rPr lang="en-US" altLang="ja-JP" dirty="0" smtClean="0"/>
              <a:t/>
            </a:r>
            <a:br>
              <a:rPr lang="en-US" altLang="ja-JP" dirty="0" smtClean="0"/>
            </a:br>
            <a:r>
              <a:rPr lang="ja-JP" altLang="en-US" dirty="0" smtClean="0"/>
              <a:t> </a:t>
            </a:r>
            <a:r>
              <a:rPr lang="en-US" altLang="ja-JP" dirty="0"/>
              <a:t>(</a:t>
            </a:r>
            <a:r>
              <a:rPr lang="ja-JP" altLang="en-US" dirty="0"/>
              <a:t>ワッツ・ストロガッツモデル</a:t>
            </a:r>
            <a:r>
              <a:rPr lang="en-US" altLang="ja-JP" dirty="0"/>
              <a:t>)</a:t>
            </a:r>
            <a:endParaRPr kumimoji="1" lang="ja-JP" altLang="en-US" dirty="0"/>
          </a:p>
        </p:txBody>
      </p:sp>
    </p:spTree>
    <p:extLst>
      <p:ext uri="{BB962C8B-B14F-4D97-AF65-F5344CB8AC3E}">
        <p14:creationId xmlns:p14="http://schemas.microsoft.com/office/powerpoint/2010/main" val="41082575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ランダム</a:t>
            </a:r>
            <a:r>
              <a:rPr lang="ja-JP" altLang="en-US" dirty="0" smtClean="0"/>
              <a:t>・</a:t>
            </a:r>
            <a:r>
              <a:rPr lang="ja-JP" altLang="en-US" dirty="0"/>
              <a:t>ネットワーク</a:t>
            </a:r>
            <a:r>
              <a:rPr lang="en-US" altLang="ja-JP" dirty="0"/>
              <a:t/>
            </a:r>
            <a:br>
              <a:rPr lang="en-US" altLang="ja-JP" dirty="0"/>
            </a:br>
            <a:r>
              <a:rPr lang="ja-JP" altLang="en-US" dirty="0"/>
              <a:t> </a:t>
            </a:r>
            <a:r>
              <a:rPr lang="en-US" altLang="ja-JP" dirty="0"/>
              <a:t>(</a:t>
            </a:r>
            <a:r>
              <a:rPr lang="ja-JP" altLang="en-US" dirty="0" smtClean="0"/>
              <a:t>エルデシュ</a:t>
            </a:r>
            <a:r>
              <a:rPr lang="ja-JP" altLang="en-US" dirty="0"/>
              <a:t>＝レイニィモデル</a:t>
            </a:r>
            <a:r>
              <a:rPr lang="en-US" altLang="ja-JP" dirty="0"/>
              <a:t>)</a:t>
            </a:r>
            <a:endParaRPr kumimoji="1" lang="ja-JP" altLang="en-US" dirty="0"/>
          </a:p>
        </p:txBody>
      </p:sp>
      <p:pic>
        <p:nvPicPr>
          <p:cNvPr id="4" name="図 3"/>
          <p:cNvPicPr>
            <a:picLocks noChangeAspect="1"/>
          </p:cNvPicPr>
          <p:nvPr/>
        </p:nvPicPr>
        <p:blipFill>
          <a:blip r:embed="rId3"/>
          <a:stretch>
            <a:fillRect/>
          </a:stretch>
        </p:blipFill>
        <p:spPr>
          <a:xfrm>
            <a:off x="982132" y="1417638"/>
            <a:ext cx="7133167" cy="5261593"/>
          </a:xfrm>
          <a:prstGeom prst="rect">
            <a:avLst/>
          </a:prstGeom>
        </p:spPr>
      </p:pic>
    </p:spTree>
    <p:extLst>
      <p:ext uri="{BB962C8B-B14F-4D97-AF65-F5344CB8AC3E}">
        <p14:creationId xmlns:p14="http://schemas.microsoft.com/office/powerpoint/2010/main" val="24283358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「ネットワークの成長」と「ハブの優先的選択」</a:t>
            </a:r>
            <a:endParaRPr kumimoji="1" lang="ja-JP" altLang="en-US" dirty="0"/>
          </a:p>
        </p:txBody>
      </p:sp>
      <p:sp>
        <p:nvSpPr>
          <p:cNvPr id="3" name="コンテンツ プレースホルダー 2"/>
          <p:cNvSpPr>
            <a:spLocks noGrp="1"/>
          </p:cNvSpPr>
          <p:nvPr>
            <p:ph idx="1"/>
          </p:nvPr>
        </p:nvSpPr>
        <p:spPr/>
        <p:txBody>
          <a:bodyPr>
            <a:normAutofit fontScale="55000" lnSpcReduction="20000"/>
          </a:bodyPr>
          <a:lstStyle/>
          <a:p>
            <a:r>
              <a:rPr lang="ja-JP" altLang="en-US" dirty="0"/>
              <a:t>ランダムモデルは、</a:t>
            </a:r>
            <a:r>
              <a:rPr lang="en-US" altLang="ja-JP" dirty="0"/>
              <a:t>(a)</a:t>
            </a:r>
            <a:r>
              <a:rPr lang="ja-JP" altLang="en-US" dirty="0"/>
              <a:t>頂点は最初からすべて存在し、頂点数は一定という仮説の上に成り立っていた。</a:t>
            </a:r>
            <a:r>
              <a:rPr lang="en-US" altLang="ja-JP" dirty="0"/>
              <a:t>(b)</a:t>
            </a:r>
            <a:r>
              <a:rPr lang="ja-JP" altLang="en-US" dirty="0"/>
              <a:t>すべての頂点は対等という仮定もあり、互いに区別できないからこそランダムにリンクできたといえる。しかし、現実に存在するネットワークでは</a:t>
            </a:r>
            <a:r>
              <a:rPr lang="en-US" altLang="ja-JP" dirty="0"/>
              <a:t>(a)(b)</a:t>
            </a:r>
            <a:r>
              <a:rPr lang="ja-JP" altLang="en-US" dirty="0"/>
              <a:t>のような仮定は成り立たない。 現実のネットワークは、</a:t>
            </a:r>
            <a:r>
              <a:rPr lang="en-US" altLang="ja-JP" dirty="0"/>
              <a:t>(1)</a:t>
            </a:r>
            <a:r>
              <a:rPr lang="ja-JP" altLang="en-US" dirty="0"/>
              <a:t>頂点は</a:t>
            </a:r>
            <a:r>
              <a:rPr lang="en-US" altLang="ja-JP" dirty="0"/>
              <a:t>1</a:t>
            </a:r>
            <a:r>
              <a:rPr lang="ja-JP" altLang="en-US" dirty="0"/>
              <a:t>つ</a:t>
            </a:r>
            <a:r>
              <a:rPr lang="en-US" altLang="ja-JP" dirty="0"/>
              <a:t>1</a:t>
            </a:r>
            <a:r>
              <a:rPr lang="ja-JP" altLang="en-US" dirty="0"/>
              <a:t>つ増えていく</a:t>
            </a:r>
            <a:r>
              <a:rPr lang="en-US" altLang="ja-JP" dirty="0"/>
              <a:t>(</a:t>
            </a:r>
            <a:r>
              <a:rPr lang="ja-JP" altLang="en-US" dirty="0"/>
              <a:t>ネットワークは成長する</a:t>
            </a:r>
            <a:r>
              <a:rPr lang="en-US" altLang="ja-JP" dirty="0"/>
              <a:t>)</a:t>
            </a:r>
            <a:r>
              <a:rPr lang="ja-JP" altLang="en-US" dirty="0"/>
              <a:t>。</a:t>
            </a:r>
            <a:r>
              <a:rPr lang="en-US" altLang="ja-JP" dirty="0"/>
              <a:t>(2)</a:t>
            </a:r>
            <a:r>
              <a:rPr lang="ja-JP" altLang="en-US" dirty="0"/>
              <a:t>すでに多くのリンクを獲得している頂点</a:t>
            </a:r>
            <a:r>
              <a:rPr lang="en-US" altLang="ja-JP" dirty="0"/>
              <a:t>(</a:t>
            </a:r>
            <a:r>
              <a:rPr lang="ja-JP" altLang="en-US" dirty="0"/>
              <a:t>ハブ</a:t>
            </a:r>
            <a:r>
              <a:rPr lang="en-US" altLang="ja-JP" dirty="0"/>
              <a:t>)</a:t>
            </a:r>
            <a:r>
              <a:rPr lang="ja-JP" altLang="en-US" dirty="0"/>
              <a:t>は、新しくできた頂点から高い確率でリンクされる</a:t>
            </a:r>
            <a:r>
              <a:rPr lang="en-US" altLang="ja-JP" dirty="0"/>
              <a:t>(</a:t>
            </a:r>
            <a:r>
              <a:rPr lang="ja-JP" altLang="en-US" dirty="0"/>
              <a:t>ハブは優先的に選択される</a:t>
            </a:r>
            <a:r>
              <a:rPr lang="en-US" altLang="ja-JP" dirty="0"/>
              <a:t>)</a:t>
            </a:r>
            <a:r>
              <a:rPr lang="ja-JP" altLang="en-US" dirty="0"/>
              <a:t>、という</a:t>
            </a:r>
            <a:r>
              <a:rPr lang="en-US" altLang="ja-JP" dirty="0"/>
              <a:t>2</a:t>
            </a:r>
            <a:r>
              <a:rPr lang="ja-JP" altLang="en-US" dirty="0"/>
              <a:t>つの特徴を示す。バラバシは、この</a:t>
            </a:r>
            <a:r>
              <a:rPr lang="en-US" altLang="ja-JP" dirty="0"/>
              <a:t>(1)</a:t>
            </a:r>
            <a:r>
              <a:rPr lang="ja-JP" altLang="en-US" dirty="0"/>
              <a:t>と</a:t>
            </a:r>
            <a:r>
              <a:rPr lang="en-US" altLang="ja-JP" dirty="0"/>
              <a:t>(2)</a:t>
            </a:r>
            <a:r>
              <a:rPr lang="ja-JP" altLang="en-US" dirty="0"/>
              <a:t>の特徴を両方組み込むと、ネットワークはスケールフリーになることを以下の論文で示している。 ここに来て、古典的なモデル</a:t>
            </a:r>
            <a:r>
              <a:rPr lang="en-US" altLang="ja-JP" dirty="0"/>
              <a:t>(</a:t>
            </a:r>
            <a:r>
              <a:rPr lang="ja-JP" altLang="en-US" dirty="0"/>
              <a:t>ランダムグラフやスモールワールド・ネットワーク</a:t>
            </a:r>
            <a:r>
              <a:rPr lang="en-US" altLang="ja-JP" dirty="0"/>
              <a:t>)</a:t>
            </a:r>
            <a:r>
              <a:rPr lang="ja-JP" altLang="en-US" dirty="0"/>
              <a:t>は「静的」</a:t>
            </a:r>
            <a:r>
              <a:rPr lang="en-US" altLang="ja-JP" dirty="0"/>
              <a:t>(↔</a:t>
            </a:r>
            <a:r>
              <a:rPr lang="ja-JP" altLang="en-US" dirty="0"/>
              <a:t>成長する</a:t>
            </a:r>
            <a:r>
              <a:rPr lang="en-US" altLang="ja-JP" dirty="0"/>
              <a:t>)</a:t>
            </a:r>
            <a:r>
              <a:rPr lang="ja-JP" altLang="en-US" dirty="0"/>
              <a:t>で、「ランダム性の仮定の上に成立」</a:t>
            </a:r>
            <a:r>
              <a:rPr lang="en-US" altLang="ja-JP" dirty="0"/>
              <a:t>(↔</a:t>
            </a:r>
            <a:r>
              <a:rPr lang="ja-JP" altLang="en-US" dirty="0"/>
              <a:t>優先的選択</a:t>
            </a:r>
            <a:r>
              <a:rPr lang="en-US" altLang="ja-JP" dirty="0"/>
              <a:t>)</a:t>
            </a:r>
            <a:r>
              <a:rPr lang="ja-JP" altLang="en-US" dirty="0"/>
              <a:t>していたことに初めて気づいたわけである。 </a:t>
            </a:r>
            <a:r>
              <a:rPr lang="en-US" altLang="ja-JP" dirty="0"/>
              <a:t>【</a:t>
            </a:r>
            <a:r>
              <a:rPr lang="ja-JP" altLang="en-US" dirty="0"/>
              <a:t>論文内容</a:t>
            </a:r>
            <a:r>
              <a:rPr lang="en-US" altLang="ja-JP" dirty="0"/>
              <a:t>】 </a:t>
            </a:r>
            <a:r>
              <a:rPr lang="ja-JP" altLang="en-US" dirty="0"/>
              <a:t>遺伝的ネットワークや</a:t>
            </a:r>
            <a:r>
              <a:rPr lang="en-US" altLang="ja-JP" dirty="0"/>
              <a:t>World Wide Web (WWW)</a:t>
            </a:r>
            <a:r>
              <a:rPr lang="ja-JP" altLang="en-US" dirty="0"/>
              <a:t>のような複雑ネットワークは、頂点どうしがスケールフリーのベキ法則に従う分布によって連結しているというモデルを初めて提唱する。複雑ネットワークは、</a:t>
            </a:r>
            <a:r>
              <a:rPr lang="en-US" altLang="ja-JP" dirty="0"/>
              <a:t>①</a:t>
            </a:r>
            <a:r>
              <a:rPr lang="ja-JP" altLang="en-US" dirty="0"/>
              <a:t>新しい頂点を追加していくことによってネットワークが成長する</a:t>
            </a:r>
            <a:r>
              <a:rPr lang="en-US" altLang="ja-JP" dirty="0"/>
              <a:t>(growth)</a:t>
            </a:r>
            <a:r>
              <a:rPr lang="ja-JP" altLang="en-US" dirty="0"/>
              <a:t>、</a:t>
            </a:r>
            <a:r>
              <a:rPr lang="en-US" altLang="ja-JP" dirty="0"/>
              <a:t>②</a:t>
            </a:r>
            <a:r>
              <a:rPr lang="ja-JP" altLang="en-US" dirty="0"/>
              <a:t>新しい頂点はもともと枝が多かった頂点に優先的に接続される</a:t>
            </a:r>
            <a:r>
              <a:rPr lang="en-US" altLang="ja-JP" dirty="0"/>
              <a:t>(preferential attachment)</a:t>
            </a:r>
            <a:r>
              <a:rPr lang="ja-JP" altLang="en-US" dirty="0"/>
              <a:t>という</a:t>
            </a:r>
            <a:r>
              <a:rPr lang="en-US" altLang="ja-JP" dirty="0"/>
              <a:t>2</a:t>
            </a:r>
            <a:r>
              <a:rPr lang="ja-JP" altLang="en-US" dirty="0"/>
              <a:t>つの普遍的な特徴を持っている。この</a:t>
            </a:r>
            <a:r>
              <a:rPr lang="en-US" altLang="ja-JP" dirty="0"/>
              <a:t>2</a:t>
            </a:r>
            <a:r>
              <a:rPr lang="ja-JP" altLang="en-US" dirty="0"/>
              <a:t>つの特徴を持つモデルは、さらにスケールフリーの分布を再生産して自己組織化することを述べる。</a:t>
            </a:r>
            <a:endParaRPr kumimoji="1" lang="ja-JP" altLang="en-US" dirty="0"/>
          </a:p>
        </p:txBody>
      </p:sp>
    </p:spTree>
    <p:extLst>
      <p:ext uri="{BB962C8B-B14F-4D97-AF65-F5344CB8AC3E}">
        <p14:creationId xmlns:p14="http://schemas.microsoft.com/office/powerpoint/2010/main" val="3323652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7" name="図 6"/>
          <p:cNvPicPr>
            <a:picLocks noChangeAspect="1"/>
          </p:cNvPicPr>
          <p:nvPr/>
        </p:nvPicPr>
        <p:blipFill>
          <a:blip r:embed="rId3"/>
          <a:stretch>
            <a:fillRect/>
          </a:stretch>
        </p:blipFill>
        <p:spPr>
          <a:xfrm>
            <a:off x="558800" y="0"/>
            <a:ext cx="8013424" cy="6858000"/>
          </a:xfrm>
          <a:prstGeom prst="rect">
            <a:avLst/>
          </a:prstGeom>
        </p:spPr>
      </p:pic>
    </p:spTree>
    <p:extLst>
      <p:ext uri="{BB962C8B-B14F-4D97-AF65-F5344CB8AC3E}">
        <p14:creationId xmlns:p14="http://schemas.microsoft.com/office/powerpoint/2010/main" val="921550952"/>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1562762</TotalTime>
  <Words>11847</Words>
  <Application>Microsoft Macintosh PowerPoint</Application>
  <PresentationFormat>画面に合わせる (4:3)</PresentationFormat>
  <Paragraphs>619</Paragraphs>
  <Slides>117</Slides>
  <Notes>56</Notes>
  <HiddenSlides>0</HiddenSlides>
  <MMClips>2</MMClips>
  <ScaleCrop>false</ScaleCrop>
  <HeadingPairs>
    <vt:vector size="6" baseType="variant">
      <vt:variant>
        <vt:lpstr>テーマ</vt:lpstr>
      </vt:variant>
      <vt:variant>
        <vt:i4>1</vt:i4>
      </vt:variant>
      <vt:variant>
        <vt:lpstr>埋め込まれた OLE サーバー</vt:lpstr>
      </vt:variant>
      <vt:variant>
        <vt:i4>2</vt:i4>
      </vt:variant>
      <vt:variant>
        <vt:lpstr>スライド タイトル</vt:lpstr>
      </vt:variant>
      <vt:variant>
        <vt:i4>117</vt:i4>
      </vt:variant>
    </vt:vector>
  </HeadingPairs>
  <TitlesOfParts>
    <vt:vector size="120" baseType="lpstr">
      <vt:lpstr>ホワイト</vt:lpstr>
      <vt:lpstr>Chart</vt:lpstr>
      <vt:lpstr>数式</vt:lpstr>
      <vt:lpstr>不確実性の中で</vt:lpstr>
      <vt:lpstr>不確実性に満ちた2017年</vt:lpstr>
      <vt:lpstr>未来は予測できるか</vt:lpstr>
      <vt:lpstr>リスクと不確実性</vt:lpstr>
      <vt:lpstr>リスクと不確実性</vt:lpstr>
      <vt:lpstr>リスクと不確実性</vt:lpstr>
      <vt:lpstr>本日のお題</vt:lpstr>
      <vt:lpstr>不確実なのはどっち？</vt:lpstr>
      <vt:lpstr>不確実なのはどっち？</vt:lpstr>
      <vt:lpstr>フラクタル</vt:lpstr>
      <vt:lpstr>フラクタル</vt:lpstr>
      <vt:lpstr>本日のお題</vt:lpstr>
      <vt:lpstr>不確実性の時代</vt:lpstr>
      <vt:lpstr>ブラックスワン理論</vt:lpstr>
      <vt:lpstr>PowerPoint プレゼンテーション</vt:lpstr>
      <vt:lpstr>人間 vs 不確実性</vt:lpstr>
      <vt:lpstr>ジレンマ脱出に見る人間の柔軟さ</vt:lpstr>
      <vt:lpstr>PowerPoint プレゼンテーション</vt:lpstr>
      <vt:lpstr>本日のお題</vt:lpstr>
      <vt:lpstr>細胞実験でやっていること</vt:lpstr>
      <vt:lpstr>PowerPoint プレゼンテーション</vt:lpstr>
      <vt:lpstr>細胞運動の解析</vt:lpstr>
      <vt:lpstr>ゼノンのパラドックス</vt:lpstr>
      <vt:lpstr>「運動」は現実世界に存在するのか？</vt:lpstr>
      <vt:lpstr>細胞実験でやっていること</vt:lpstr>
      <vt:lpstr>走化性</vt:lpstr>
      <vt:lpstr>細胞運動</vt:lpstr>
      <vt:lpstr>マクロな出力が揺らぐ</vt:lpstr>
      <vt:lpstr>実際の実験</vt:lpstr>
      <vt:lpstr>PowerPoint プレゼンテーション</vt:lpstr>
      <vt:lpstr>興味：細胞の情報処理過程</vt:lpstr>
      <vt:lpstr>MSD</vt:lpstr>
      <vt:lpstr>PowerPoint プレゼンテーション</vt:lpstr>
      <vt:lpstr>PowerPoint プレゼンテーション</vt:lpstr>
      <vt:lpstr>PowerPoint プレゼンテーション</vt:lpstr>
      <vt:lpstr>PowerPoint プレゼンテーション</vt:lpstr>
      <vt:lpstr>エルゴード性</vt:lpstr>
      <vt:lpstr>Long-term average SD(TASD)</vt:lpstr>
      <vt:lpstr>Long-term average SD(TASD)</vt:lpstr>
      <vt:lpstr>エルゴード性(　　　　　　　　　　　　　)は α＞１でのみ保証される</vt:lpstr>
      <vt:lpstr>PowerPoint プレゼンテーション</vt:lpstr>
      <vt:lpstr>運動記憶の時間スケール</vt:lpstr>
      <vt:lpstr>飢餓時間の記憶？ 時間を４分割してみた</vt:lpstr>
      <vt:lpstr>異なる異常拡散方法</vt:lpstr>
      <vt:lpstr>動画</vt:lpstr>
      <vt:lpstr>実験構想</vt:lpstr>
      <vt:lpstr>実験構想</vt:lpstr>
      <vt:lpstr>実験構想</vt:lpstr>
      <vt:lpstr>ビーズを用いる意義</vt:lpstr>
      <vt:lpstr>idea</vt:lpstr>
      <vt:lpstr>PowerPoint プレゼンテーション</vt:lpstr>
      <vt:lpstr>Hadamard 行列による量子酔歩 </vt:lpstr>
      <vt:lpstr>Ergodic properties of the system</vt:lpstr>
      <vt:lpstr>解析時の隠れた仮定と注意点</vt:lpstr>
      <vt:lpstr>PowerPoint プレゼンテーション</vt:lpstr>
      <vt:lpstr>PowerPoint プレゼンテーション</vt:lpstr>
      <vt:lpstr>長期記憶</vt:lpstr>
      <vt:lpstr>ビーズ実験 バイアスが確率分布</vt:lpstr>
      <vt:lpstr>PowerPoint プレゼンテーション</vt:lpstr>
      <vt:lpstr>今後としては、</vt:lpstr>
      <vt:lpstr>運動における揺らぎ/記憶の発生源は？</vt:lpstr>
      <vt:lpstr>定常性</vt:lpstr>
      <vt:lpstr>マンデルブローの凄さ</vt:lpstr>
      <vt:lpstr>フラクタル構造</vt:lpstr>
      <vt:lpstr>タレブ「”レストラン業界危機”なんてものは起こらない」</vt:lpstr>
      <vt:lpstr>PowerPoint プレゼンテーション</vt:lpstr>
      <vt:lpstr>ベノワ･B･マンデルブロ 「禁断の市場 フラクタルでみるリスクとリターン」</vt:lpstr>
      <vt:lpstr>「わたしは電車のためには走らない」</vt:lpstr>
      <vt:lpstr>PowerPoint プレゼンテーション</vt:lpstr>
      <vt:lpstr>アンチ資本主義</vt:lpstr>
      <vt:lpstr>PowerPoint プレゼンテーション</vt:lpstr>
      <vt:lpstr>刺激の例</vt:lpstr>
      <vt:lpstr>自分を知るために動く</vt:lpstr>
      <vt:lpstr>PowerPoint プレゼンテーション</vt:lpstr>
      <vt:lpstr>まとめ</vt:lpstr>
      <vt:lpstr>Model</vt:lpstr>
      <vt:lpstr>PowerPoint プレゼンテーション</vt:lpstr>
      <vt:lpstr>PowerPoint プレゼンテーション</vt:lpstr>
      <vt:lpstr>高木、上田さん</vt:lpstr>
      <vt:lpstr>PowerPoint プレゼンテーション</vt:lpstr>
      <vt:lpstr>メトロポリスって細胞運動みたい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線形時系列解析と非線形時系列解析の違い</vt:lpstr>
      <vt:lpstr>PowerPoint プレゼンテーション</vt:lpstr>
      <vt:lpstr>リカレンスプロットの２つの拡張</vt:lpstr>
      <vt:lpstr>点過程データのためのリカレンスプロット </vt:lpstr>
      <vt:lpstr>PowerPoint プレゼンテーション</vt:lpstr>
      <vt:lpstr>PowerPoint プレゼンテーション</vt:lpstr>
      <vt:lpstr>PowerPoint プレゼンテーション</vt:lpstr>
      <vt:lpstr>スモールワールド・ネットワーク  (ワッツ・ストロガッツモデル)</vt:lpstr>
      <vt:lpstr>ランダム・ネットワーク  (エルデシュ＝レイニィモデル)</vt:lpstr>
      <vt:lpstr>「ネットワークの成長」と「ハブの優先的選択」</vt:lpstr>
      <vt:lpstr>PowerPoint プレゼンテーション</vt:lpstr>
      <vt:lpstr>https://syodokukai.exblog.jp/20781979/</vt:lpstr>
      <vt:lpstr>https://syodokukai.exblog.jp/20781979/</vt:lpstr>
      <vt:lpstr>PowerPoint プレゼンテーション</vt:lpstr>
      <vt:lpstr>玉ねぎ最強</vt:lpstr>
      <vt:lpstr>PowerPoint プレゼンテーション</vt:lpstr>
      <vt:lpstr>玉ねぎにはハブがない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先行研究（粘菌）</vt:lpstr>
      <vt:lpstr>PowerPoint プレゼンテーション</vt:lpstr>
      <vt:lpstr>非対称相互作用 </vt:lpstr>
      <vt:lpstr>そもそも「走化性」は必要か</vt:lpstr>
      <vt:lpstr>船頭多くしても船山に登らない</vt:lpstr>
      <vt:lpstr>自己組織化</vt:lpstr>
      <vt:lpstr>PowerPoint プレゼンテーション</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須山 孟</dc:creator>
  <cp:lastModifiedBy>須山 孟</cp:lastModifiedBy>
  <cp:revision>453</cp:revision>
  <dcterms:created xsi:type="dcterms:W3CDTF">2017-05-01T03:44:40Z</dcterms:created>
  <dcterms:modified xsi:type="dcterms:W3CDTF">2018-06-04T20:58:39Z</dcterms:modified>
</cp:coreProperties>
</file>